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22" r:id="rId2"/>
    <p:sldId id="1077" r:id="rId3"/>
    <p:sldId id="1078" r:id="rId4"/>
    <p:sldId id="1135" r:id="rId5"/>
    <p:sldId id="1136" r:id="rId6"/>
    <p:sldId id="1137" r:id="rId7"/>
    <p:sldId id="1140" r:id="rId8"/>
    <p:sldId id="1138" r:id="rId9"/>
    <p:sldId id="1139" r:id="rId10"/>
    <p:sldId id="1141" r:id="rId11"/>
    <p:sldId id="1142" r:id="rId12"/>
    <p:sldId id="1144" r:id="rId13"/>
    <p:sldId id="1143" r:id="rId14"/>
    <p:sldId id="1160" r:id="rId15"/>
    <p:sldId id="1145" r:id="rId16"/>
    <p:sldId id="1146" r:id="rId17"/>
    <p:sldId id="1147" r:id="rId18"/>
    <p:sldId id="1148" r:id="rId19"/>
    <p:sldId id="1149" r:id="rId20"/>
    <p:sldId id="1150" r:id="rId21"/>
    <p:sldId id="1151" r:id="rId22"/>
    <p:sldId id="1152" r:id="rId23"/>
    <p:sldId id="1154" r:id="rId24"/>
    <p:sldId id="1156" r:id="rId25"/>
    <p:sldId id="1158" r:id="rId26"/>
    <p:sldId id="1153" r:id="rId27"/>
    <p:sldId id="1159" r:id="rId28"/>
    <p:sldId id="1161" r:id="rId29"/>
    <p:sldId id="1162" r:id="rId30"/>
    <p:sldId id="1165" r:id="rId31"/>
    <p:sldId id="1164" r:id="rId32"/>
    <p:sldId id="1163" r:id="rId33"/>
    <p:sldId id="1168" r:id="rId34"/>
    <p:sldId id="1166" r:id="rId35"/>
    <p:sldId id="1167" r:id="rId36"/>
    <p:sldId id="1169" r:id="rId37"/>
    <p:sldId id="1170" r:id="rId38"/>
    <p:sldId id="1171" r:id="rId39"/>
    <p:sldId id="1173" r:id="rId40"/>
    <p:sldId id="1174" r:id="rId41"/>
    <p:sldId id="1175" r:id="rId42"/>
    <p:sldId id="1176" r:id="rId43"/>
    <p:sldId id="1177" r:id="rId44"/>
    <p:sldId id="1178" r:id="rId45"/>
    <p:sldId id="1179" r:id="rId46"/>
    <p:sldId id="1186" r:id="rId47"/>
    <p:sldId id="1180" r:id="rId48"/>
    <p:sldId id="1181" r:id="rId49"/>
    <p:sldId id="1182" r:id="rId50"/>
    <p:sldId id="1183" r:id="rId51"/>
    <p:sldId id="1185" r:id="rId52"/>
    <p:sldId id="1187" r:id="rId53"/>
    <p:sldId id="1188" r:id="rId54"/>
    <p:sldId id="259" r:id="rId55"/>
  </p:sldIdLst>
  <p:sldSz cx="36576000" cy="20574000"/>
  <p:notesSz cx="6858000" cy="9144000"/>
  <p:custDataLst>
    <p:tags r:id="rId58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7" autoAdjust="0"/>
    <p:restoredTop sz="88535" autoAdjust="0"/>
  </p:normalViewPr>
  <p:slideViewPr>
    <p:cSldViewPr snapToGrid="0" snapToObjects="1" showGuides="1">
      <p:cViewPr varScale="1">
        <p:scale>
          <a:sx n="41" d="100"/>
          <a:sy n="41" d="100"/>
        </p:scale>
        <p:origin x="20" y="160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7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36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9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17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2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4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7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3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14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78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65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s://github.com/facebookresearch/highe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2.jpe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2.jpe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3.png"/><Relationship Id="rId5" Type="http://schemas.openxmlformats.org/officeDocument/2006/relationships/image" Target="../media/image95.png"/><Relationship Id="rId10" Type="http://schemas.openxmlformats.org/officeDocument/2006/relationships/image" Target="../media/image102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93.jpeg"/><Relationship Id="rId5" Type="http://schemas.openxmlformats.org/officeDocument/2006/relationships/image" Target="../media/image106.png"/><Relationship Id="rId15" Type="http://schemas.openxmlformats.org/officeDocument/2006/relationships/image" Target="../media/image112.png"/><Relationship Id="rId10" Type="http://schemas.openxmlformats.org/officeDocument/2006/relationships/image" Target="../media/image92.jpeg"/><Relationship Id="rId4" Type="http://schemas.openxmlformats.org/officeDocument/2006/relationships/image" Target="../media/image105.png"/><Relationship Id="rId9" Type="http://schemas.openxmlformats.org/officeDocument/2006/relationships/image" Target="../media/image97.png"/><Relationship Id="rId1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hyperlink" Target="https://arxiv.org/abs/1911.05722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2.jpeg"/><Relationship Id="rId3" Type="http://schemas.openxmlformats.org/officeDocument/2006/relationships/image" Target="../media/image92.jpeg"/><Relationship Id="rId7" Type="http://schemas.microsoft.com/office/2007/relationships/hdphoto" Target="../media/hdphoto6.wdp"/><Relationship Id="rId12" Type="http://schemas.openxmlformats.org/officeDocument/2006/relationships/image" Target="../media/image122.png"/><Relationship Id="rId17" Type="http://schemas.openxmlformats.org/officeDocument/2006/relationships/image" Target="../media/image147.png"/><Relationship Id="rId2" Type="http://schemas.openxmlformats.org/officeDocument/2006/relationships/image" Target="../media/image97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141.png"/><Relationship Id="rId5" Type="http://schemas.openxmlformats.org/officeDocument/2006/relationships/image" Target="../media/image144.png"/><Relationship Id="rId15" Type="http://schemas.openxmlformats.org/officeDocument/2006/relationships/image" Target="../media/image144.jpeg"/><Relationship Id="rId10" Type="http://schemas.openxmlformats.org/officeDocument/2006/relationships/image" Target="../media/image8.png"/><Relationship Id="rId4" Type="http://schemas.openxmlformats.org/officeDocument/2006/relationships/image" Target="../media/image93.jpeg"/><Relationship Id="rId9" Type="http://schemas.openxmlformats.org/officeDocument/2006/relationships/image" Target="../media/image14.tif"/><Relationship Id="rId14" Type="http://schemas.openxmlformats.org/officeDocument/2006/relationships/image" Target="../media/image14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4855714" y="4135071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4" y="4135071"/>
                <a:ext cx="29059131" cy="923330"/>
              </a:xfrm>
              <a:prstGeom prst="rect">
                <a:avLst/>
              </a:prstGeom>
              <a:blipFill>
                <a:blip r:embed="rId2"/>
                <a:stretch>
                  <a:fillRect l="-1133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00C72-4DAD-476F-8C77-96CF6E70781A}"/>
                  </a:ext>
                </a:extLst>
              </p:cNvPr>
              <p:cNvSpPr txBox="1"/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Transfer learning is to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given the pre-trained task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When training new task, we do not have access to data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 for old task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share the same model architecture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00C72-4DAD-476F-8C77-96CF6E707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blipFill>
                <a:blip r:embed="rId3"/>
                <a:stretch>
                  <a:fillRect l="-995" t="-6542" b="-1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C62EC8-47AC-4325-BA62-03CBA8CFAAA2}"/>
                  </a:ext>
                </a:extLst>
              </p:cNvPr>
              <p:cNvSpPr/>
              <p:nvPr/>
            </p:nvSpPr>
            <p:spPr>
              <a:xfrm>
                <a:off x="7368575" y="9678295"/>
                <a:ext cx="711720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C62EC8-47AC-4325-BA62-03CBA8CFA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575" y="9678295"/>
                <a:ext cx="711720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025FE7-3BB6-4C56-A886-59F75F622048}"/>
                  </a:ext>
                </a:extLst>
              </p:cNvPr>
              <p:cNvSpPr/>
              <p:nvPr/>
            </p:nvSpPr>
            <p:spPr>
              <a:xfrm>
                <a:off x="2110561" y="11461790"/>
                <a:ext cx="16177439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initialized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for shared layers in feature extraction TL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initialized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for all layers in fine-tuning TL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025FE7-3BB6-4C56-A886-59F75F622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61" y="11461790"/>
                <a:ext cx="16177439" cy="3416320"/>
              </a:xfrm>
              <a:prstGeom prst="rect">
                <a:avLst/>
              </a:prstGeom>
              <a:blipFill>
                <a:blip r:embed="rId5"/>
                <a:stretch>
                  <a:fillRect l="-1997" t="-4991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764771"/>
                  </p:ext>
                </p:extLst>
              </p:nvPr>
            </p:nvGraphicFramePr>
            <p:xfrm>
              <a:off x="19385280" y="8641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l-G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Feature extraction TL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764771"/>
                  </p:ext>
                </p:extLst>
              </p:nvPr>
            </p:nvGraphicFramePr>
            <p:xfrm>
              <a:off x="19385280" y="8641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7103" t="-385" r="-181" b="-501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Feature extraction TL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BC37AB3-A594-4FC0-A45D-F4E31E98BC11}"/>
              </a:ext>
            </a:extLst>
          </p:cNvPr>
          <p:cNvSpPr txBox="1"/>
          <p:nvPr/>
        </p:nvSpPr>
        <p:spPr>
          <a:xfrm>
            <a:off x="30432754" y="15904666"/>
            <a:ext cx="475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bigger gun …</a:t>
            </a:r>
          </a:p>
        </p:txBody>
      </p:sp>
    </p:spTree>
    <p:extLst>
      <p:ext uri="{BB962C8B-B14F-4D97-AF65-F5344CB8AC3E}">
        <p14:creationId xmlns:p14="http://schemas.microsoft.com/office/powerpoint/2010/main" val="66328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/>
              <p:nvPr/>
            </p:nvSpPr>
            <p:spPr>
              <a:xfrm>
                <a:off x="4855715" y="4135071"/>
                <a:ext cx="17227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are a set of tasks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5" y="4135071"/>
                <a:ext cx="17227046" cy="923330"/>
              </a:xfrm>
              <a:prstGeom prst="rect">
                <a:avLst/>
              </a:prstGeom>
              <a:blipFill>
                <a:blip r:embed="rId2"/>
                <a:stretch>
                  <a:fillRect l="-1911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F7F74-EEB5-49D1-AB77-42E2DBB83EA4}"/>
                  </a:ext>
                </a:extLst>
              </p:cNvPr>
              <p:cNvSpPr txBox="1"/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Target is to train all tasks with some shared configuration</a:t>
                </a:r>
                <a:endParaRPr lang="en-US" b="1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When training new task, we have access to all N datasets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share all or some model parameters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F7F74-EEB5-49D1-AB77-42E2DBB83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6" y="6005988"/>
                <a:ext cx="30025344" cy="2606867"/>
              </a:xfrm>
              <a:prstGeom prst="rect">
                <a:avLst/>
              </a:prstGeom>
              <a:blipFill>
                <a:blip r:embed="rId3"/>
                <a:stretch>
                  <a:fillRect l="-995" t="-6542" b="-1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CE119A-03A3-4BED-BA5E-6560580287E1}"/>
                  </a:ext>
                </a:extLst>
              </p:cNvPr>
              <p:cNvSpPr/>
              <p:nvPr/>
            </p:nvSpPr>
            <p:spPr>
              <a:xfrm>
                <a:off x="5402615" y="9848471"/>
                <a:ext cx="12676291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𝑠h𝑎𝑟𝑒𝑑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,….,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l-G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𝑠h𝑎𝑟𝑒𝑑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CE119A-03A3-4BED-BA5E-65605802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615" y="9848471"/>
                <a:ext cx="12676291" cy="2429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9D1E22-0FFC-456A-B6DD-08BFF1CAEDC9}"/>
                  </a:ext>
                </a:extLst>
              </p:cNvPr>
              <p:cNvSpPr/>
              <p:nvPr/>
            </p:nvSpPr>
            <p:spPr>
              <a:xfrm>
                <a:off x="3691616" y="12933617"/>
                <a:ext cx="16098288" cy="950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task specifier, e.g. one-hot vector for tasks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9D1E22-0FFC-456A-B6DD-08BFF1CAE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16" y="12933617"/>
                <a:ext cx="16098288" cy="950197"/>
              </a:xfrm>
              <a:prstGeom prst="rect">
                <a:avLst/>
              </a:prstGeom>
              <a:blipFill>
                <a:blip r:embed="rId5"/>
                <a:stretch>
                  <a:fillRect t="-14744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FD57EA8-566F-4917-8983-98EE08091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7790" y="4135071"/>
            <a:ext cx="8210550" cy="6322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B3753-32C5-4F44-9462-BB7F51B37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28248" y="11221550"/>
            <a:ext cx="14704576" cy="55801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75A0C9-0550-4C18-8F4A-C656E9A37D93}"/>
              </a:ext>
            </a:extLst>
          </p:cNvPr>
          <p:cNvSpPr/>
          <p:nvPr/>
        </p:nvSpPr>
        <p:spPr>
          <a:xfrm>
            <a:off x="25919115" y="17127298"/>
            <a:ext cx="3622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https://ruder.io/multi-task/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23814-FA1B-435E-B61D-F12F9BB08DFC}"/>
              </a:ext>
            </a:extLst>
          </p:cNvPr>
          <p:cNvSpPr txBox="1"/>
          <p:nvPr/>
        </p:nvSpPr>
        <p:spPr>
          <a:xfrm>
            <a:off x="2946008" y="14475213"/>
            <a:ext cx="220856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risk of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 more general representation from multiple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balance sampling for tasks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balance loss across tasks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Transfer learning is a sequential way to solve multi-task learning</a:t>
            </a:r>
          </a:p>
        </p:txBody>
      </p:sp>
    </p:spTree>
    <p:extLst>
      <p:ext uri="{BB962C8B-B14F-4D97-AF65-F5344CB8AC3E}">
        <p14:creationId xmlns:p14="http://schemas.microsoft.com/office/powerpoint/2010/main" val="345418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/>
              <p:nvPr/>
            </p:nvSpPr>
            <p:spPr>
              <a:xfrm>
                <a:off x="4855715" y="3929331"/>
                <a:ext cx="17227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are a set of tasks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5865A1-497C-4D55-8E0C-E10BF8E8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5" y="3929331"/>
                <a:ext cx="17227046" cy="923330"/>
              </a:xfrm>
              <a:prstGeom prst="rect">
                <a:avLst/>
              </a:prstGeom>
              <a:blipFill>
                <a:blip r:embed="rId2"/>
                <a:stretch>
                  <a:fillRect l="-1911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B8DC53-3FF8-4344-9581-7DC0F3FF4126}"/>
                  </a:ext>
                </a:extLst>
              </p:cNvPr>
              <p:cNvSpPr txBox="1"/>
              <p:nvPr/>
            </p:nvSpPr>
            <p:spPr>
              <a:xfrm>
                <a:off x="1234440" y="7114691"/>
                <a:ext cx="29123640" cy="11587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While performance for some tasks does not reach the goal:</a:t>
                </a:r>
              </a:p>
              <a:p>
                <a:endParaRPr lang="en-US" dirty="0"/>
              </a:p>
              <a:p>
                <a:r>
                  <a:rPr lang="en-US" dirty="0"/>
                  <a:t>	sample a batch of tasks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l-GR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…,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	for every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sample a mini-batch of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Compute loss for tasks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: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𝑠h𝑎𝑟𝑒𝑑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𝑠h𝑎𝑟𝑒𝑑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	Backprop to related network layers for tasks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Update relevant parameters using optimizer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B8DC53-3FF8-4344-9581-7DC0F3FF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7114691"/>
                <a:ext cx="29123640" cy="11587659"/>
              </a:xfrm>
              <a:prstGeom prst="rect">
                <a:avLst/>
              </a:prstGeom>
              <a:blipFill>
                <a:blip r:embed="rId3"/>
                <a:stretch>
                  <a:fillRect l="-1130" t="-1473" b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160A1E9A-884E-445B-9047-43E8DB6F2E73}"/>
              </a:ext>
            </a:extLst>
          </p:cNvPr>
          <p:cNvSpPr/>
          <p:nvPr/>
        </p:nvSpPr>
        <p:spPr bwMode="auto">
          <a:xfrm>
            <a:off x="17350740" y="8204493"/>
            <a:ext cx="12138660" cy="2057400"/>
          </a:xfrm>
          <a:prstGeom prst="leftArrowCallout">
            <a:avLst>
              <a:gd name="adj1" fmla="val 22778"/>
              <a:gd name="adj2" fmla="val 25000"/>
              <a:gd name="adj3" fmla="val 25000"/>
              <a:gd name="adj4" fmla="val 6497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Need a task </a:t>
            </a:r>
          </a:p>
          <a:p>
            <a:pPr algn="ctr"/>
            <a:r>
              <a:rPr lang="en-US" dirty="0">
                <a:latin typeface="Arial"/>
              </a:rPr>
              <a:t>sampling strategy</a:t>
            </a:r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DF52C8FE-0A6F-470A-9E73-A6E1B05AD311}"/>
              </a:ext>
            </a:extLst>
          </p:cNvPr>
          <p:cNvSpPr/>
          <p:nvPr/>
        </p:nvSpPr>
        <p:spPr bwMode="auto">
          <a:xfrm>
            <a:off x="25260301" y="13192808"/>
            <a:ext cx="11018519" cy="2057400"/>
          </a:xfrm>
          <a:prstGeom prst="leftArrowCallout">
            <a:avLst>
              <a:gd name="adj1" fmla="val 22778"/>
              <a:gd name="adj2" fmla="val 25000"/>
              <a:gd name="adj3" fmla="val 28333"/>
              <a:gd name="adj4" fmla="val 6497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Need to balance </a:t>
            </a:r>
          </a:p>
          <a:p>
            <a:pPr algn="ctr"/>
            <a:r>
              <a:rPr lang="en-US" dirty="0">
                <a:latin typeface="Arial"/>
              </a:rPr>
              <a:t>loss across tasks</a:t>
            </a:r>
          </a:p>
        </p:txBody>
      </p:sp>
    </p:spTree>
    <p:extLst>
      <p:ext uri="{BB962C8B-B14F-4D97-AF65-F5344CB8AC3E}">
        <p14:creationId xmlns:p14="http://schemas.microsoft.com/office/powerpoint/2010/main" val="35234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Multi-task learning in Tesla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9A617-EA3C-40AD-86EE-F2F2FC758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693" y="5497830"/>
            <a:ext cx="14418183" cy="1062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8C95C-7CE8-41FB-9A1F-D670E56F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7445" y="4034790"/>
            <a:ext cx="11334750" cy="651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D19C7E-5588-478E-A266-ABD1978B5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9332" y="11239500"/>
            <a:ext cx="11610975" cy="6524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50406A-2757-463D-8706-5F2E8B71FB9E}"/>
              </a:ext>
            </a:extLst>
          </p:cNvPr>
          <p:cNvSpPr/>
          <p:nvPr/>
        </p:nvSpPr>
        <p:spPr>
          <a:xfrm>
            <a:off x="2217420" y="18399912"/>
            <a:ext cx="18288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dirty="0">
                <a:latin typeface="Roboto"/>
              </a:rPr>
              <a:t>Andrej </a:t>
            </a:r>
            <a:r>
              <a:rPr lang="en-US" sz="2600" dirty="0" err="1">
                <a:latin typeface="Roboto"/>
              </a:rPr>
              <a:t>Karpathy</a:t>
            </a:r>
            <a:r>
              <a:rPr lang="en-US" sz="2600" dirty="0">
                <a:latin typeface="Roboto"/>
              </a:rPr>
              <a:t>: Tesla Autopilot and Multi-Task Learning for Perception and Prediction</a:t>
            </a:r>
            <a:endParaRPr lang="en-US" sz="2600" b="0" i="0" dirty="0">
              <a:effectLst/>
              <a:latin typeface="Robot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465DFF-8475-40F4-9F29-2F36903E87EC}"/>
              </a:ext>
            </a:extLst>
          </p:cNvPr>
          <p:cNvGrpSpPr/>
          <p:nvPr/>
        </p:nvGrpSpPr>
        <p:grpSpPr>
          <a:xfrm>
            <a:off x="8192452" y="5113020"/>
            <a:ext cx="22263880" cy="12416790"/>
            <a:chOff x="8192452" y="5113020"/>
            <a:chExt cx="22263880" cy="124167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D668EA-3581-4486-A603-D36F1A05C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2452" y="5113020"/>
              <a:ext cx="22263880" cy="124167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80BF48-DA07-413F-8C7E-879DBDE2D159}"/>
                </a:ext>
              </a:extLst>
            </p:cNvPr>
            <p:cNvSpPr txBox="1"/>
            <p:nvPr/>
          </p:nvSpPr>
          <p:spPr>
            <a:xfrm>
              <a:off x="17405033" y="16579866"/>
              <a:ext cx="32918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epochs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64A7C-6B59-4F17-BD7A-54712C1AE966}"/>
                </a:ext>
              </a:extLst>
            </p:cNvPr>
            <p:cNvSpPr txBox="1"/>
            <p:nvPr/>
          </p:nvSpPr>
          <p:spPr>
            <a:xfrm>
              <a:off x="8489632" y="6182323"/>
              <a:ext cx="46777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 for 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3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Transfer learning</a:t>
            </a:r>
          </a:p>
          <a:p>
            <a:r>
              <a:rPr lang="en-US" sz="8800" b="1" dirty="0"/>
              <a:t>Meta Learning</a:t>
            </a:r>
          </a:p>
          <a:p>
            <a:r>
              <a:rPr lang="en-US" sz="8800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3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Motivation for meta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4855714" y="408078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4" y="408078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33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69657"/>
                  </p:ext>
                </p:extLst>
              </p:nvPr>
            </p:nvGraphicFramePr>
            <p:xfrm>
              <a:off x="1930396" y="7498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𝑛𝑒𝑤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Feature extraction TL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?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8DCAF0D-BB19-48B9-BDD5-40B50005B0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69657"/>
                  </p:ext>
                </p:extLst>
              </p:nvPr>
            </p:nvGraphicFramePr>
            <p:xfrm>
              <a:off x="1930396" y="7498080"/>
              <a:ext cx="15806424" cy="9509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8704">
                      <a:extLst>
                        <a:ext uri="{9D8B030D-6E8A-4147-A177-3AD203B41FA5}">
                          <a16:colId xmlns:a16="http://schemas.microsoft.com/office/drawing/2014/main" val="279332537"/>
                        </a:ext>
                      </a:extLst>
                    </a:gridCol>
                    <a:gridCol w="2704740">
                      <a:extLst>
                        <a:ext uri="{9D8B030D-6E8A-4147-A177-3AD203B41FA5}">
                          <a16:colId xmlns:a16="http://schemas.microsoft.com/office/drawing/2014/main" val="2388768866"/>
                        </a:ext>
                      </a:extLst>
                    </a:gridCol>
                    <a:gridCol w="5409480">
                      <a:extLst>
                        <a:ext uri="{9D8B030D-6E8A-4147-A177-3AD203B41FA5}">
                          <a16:colId xmlns:a16="http://schemas.microsoft.com/office/drawing/2014/main" val="18363276"/>
                        </a:ext>
                      </a:extLst>
                    </a:gridCol>
                    <a:gridCol w="5393500">
                      <a:extLst>
                        <a:ext uri="{9D8B030D-6E8A-4147-A177-3AD203B41FA5}">
                          <a16:colId xmlns:a16="http://schemas.microsoft.com/office/drawing/2014/main" val="1136464497"/>
                        </a:ext>
                      </a:extLst>
                    </a:gridCol>
                  </a:tblGrid>
                  <a:tr h="158369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050" t="-769" r="-90" b="-5011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9143009"/>
                      </a:ext>
                    </a:extLst>
                  </a:tr>
                  <a:tr h="264202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Task similarity</a:t>
                          </a:r>
                        </a:p>
                      </a:txBody>
                      <a:tcPr vert="vert"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749364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Share more layers or 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Feature extraction TL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4837416"/>
                      </a:ext>
                    </a:extLst>
                  </a:tr>
                  <a:tr h="264202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/>
                            <a:t>Fine-tuning</a:t>
                          </a:r>
                        </a:p>
                      </a:txBody>
                      <a:tcPr anchor="ct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400" dirty="0">
                              <a:solidFill>
                                <a:srgbClr val="FFFF00"/>
                              </a:solidFill>
                            </a:rPr>
                            <a:t>?</a:t>
                          </a:r>
                        </a:p>
                      </a:txBody>
                      <a:tcPr anchor="ctr"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893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5CD5C6-4993-4459-AE32-9D95B135115E}"/>
                  </a:ext>
                </a:extLst>
              </p:cNvPr>
              <p:cNvSpPr/>
              <p:nvPr/>
            </p:nvSpPr>
            <p:spPr>
              <a:xfrm>
                <a:off x="22570475" y="8591789"/>
                <a:ext cx="75232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5CD5C6-4993-4459-AE32-9D95B1351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0475" y="8591789"/>
                <a:ext cx="752321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496261B-47AB-4315-8F71-D3308228152F}"/>
              </a:ext>
            </a:extLst>
          </p:cNvPr>
          <p:cNvSpPr txBox="1"/>
          <p:nvPr/>
        </p:nvSpPr>
        <p:spPr>
          <a:xfrm>
            <a:off x="19202400" y="6035040"/>
            <a:ext cx="15064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learning: initialize parameters from pre-trained model, continue training on new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457787-6D3B-4F0B-A6D7-C76D1CCFA157}"/>
                  </a:ext>
                </a:extLst>
              </p:cNvPr>
              <p:cNvSpPr txBox="1"/>
              <p:nvPr/>
            </p:nvSpPr>
            <p:spPr>
              <a:xfrm>
                <a:off x="19659600" y="10126980"/>
                <a:ext cx="1408176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No guarantee for performance on new dataset/new task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Works better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en-US" dirty="0"/>
                  <a:t> is large; problematic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en-US" dirty="0"/>
                  <a:t> is small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Harder to extend to multi-task setting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457787-6D3B-4F0B-A6D7-C76D1CCFA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9600" y="10126980"/>
                <a:ext cx="14081760" cy="5909310"/>
              </a:xfrm>
              <a:prstGeom prst="rect">
                <a:avLst/>
              </a:prstGeom>
              <a:blipFill>
                <a:blip r:embed="rId6"/>
                <a:stretch>
                  <a:fillRect l="-2078" t="-2887" r="-2251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85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6227390"/>
                <a:ext cx="308785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can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6227390"/>
                <a:ext cx="30878538" cy="923330"/>
              </a:xfrm>
              <a:prstGeom prst="rect">
                <a:avLst/>
              </a:prstGeom>
              <a:blipFill>
                <a:blip r:embed="rId4"/>
                <a:stretch>
                  <a:fillRect l="-1046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AA923B-07F9-4C77-BCE5-7086D1145224}"/>
                  </a:ext>
                </a:extLst>
              </p:cNvPr>
              <p:cNvSpPr/>
              <p:nvPr/>
            </p:nvSpPr>
            <p:spPr>
              <a:xfrm>
                <a:off x="4267196" y="8177993"/>
                <a:ext cx="12378581" cy="5909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a small new dataset, e.g. 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landscape pictures for a new region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pictures of a new dog breed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Images of a new imaging modality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6AA923B-07F9-4C77-BCE5-7086D1145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8177993"/>
                <a:ext cx="12378581" cy="5909310"/>
              </a:xfrm>
              <a:prstGeom prst="rect">
                <a:avLst/>
              </a:prstGeom>
              <a:blipFill>
                <a:blip r:embed="rId5"/>
                <a:stretch>
                  <a:fillRect t="-2890" r="-2708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D5D4BE-8C5D-468C-A1F2-DFF8A7A8ADDC}"/>
              </a:ext>
            </a:extLst>
          </p:cNvPr>
          <p:cNvSpPr txBox="1"/>
          <p:nvPr/>
        </p:nvSpPr>
        <p:spPr>
          <a:xfrm>
            <a:off x="4267196" y="15499080"/>
            <a:ext cx="29131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want:</a:t>
            </a:r>
          </a:p>
          <a:p>
            <a:endParaRPr lang="en-US" dirty="0"/>
          </a:p>
          <a:p>
            <a:r>
              <a:rPr lang="en-US" dirty="0"/>
              <a:t>Given a model and a set of related task, </a:t>
            </a:r>
            <a:r>
              <a:rPr lang="en-US" b="1" dirty="0"/>
              <a:t>quickly</a:t>
            </a:r>
            <a:r>
              <a:rPr lang="en-US" dirty="0"/>
              <a:t> learn on new dataset, </a:t>
            </a:r>
            <a:r>
              <a:rPr lang="en-US" b="1" dirty="0"/>
              <a:t>quickly</a:t>
            </a:r>
            <a:r>
              <a:rPr lang="en-US" dirty="0"/>
              <a:t> gain new 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F1A7DD-BF61-4B55-A3FF-55D76526A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4088" y="8490530"/>
            <a:ext cx="3455672" cy="71689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97AC04-2776-4279-A198-4604BD5B0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3871" y="9497292"/>
            <a:ext cx="6210300" cy="5295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A3ACC4-3570-42C5-8DBB-FA230708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5930" y="9737305"/>
            <a:ext cx="4929604" cy="4628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D24CE-BD80-4376-A52B-17F3820A8C05}"/>
              </a:ext>
            </a:extLst>
          </p:cNvPr>
          <p:cNvSpPr txBox="1"/>
          <p:nvPr/>
        </p:nvSpPr>
        <p:spPr>
          <a:xfrm>
            <a:off x="31187854" y="14684471"/>
            <a:ext cx="429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Aorta vessel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5D9B7D-6EB7-48A1-80AD-EEC262C0A4EC}"/>
              </a:ext>
            </a:extLst>
          </p:cNvPr>
          <p:cNvSpPr/>
          <p:nvPr/>
        </p:nvSpPr>
        <p:spPr>
          <a:xfrm>
            <a:off x="2344638" y="18376790"/>
            <a:ext cx="17081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Meta-Learning for Few-Shot Land Cover Classification. 2020. https://arxiv.org/abs/2004.13390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63011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8351110" y="10322944"/>
                <a:ext cx="18456459" cy="3933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8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sz="88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88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sz="8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sz="8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8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sz="8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sz="8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sz="8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110" y="10322944"/>
                <a:ext cx="18456459" cy="3933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87661C08-E103-48CB-B7A9-03CB980498BB}"/>
              </a:ext>
            </a:extLst>
          </p:cNvPr>
          <p:cNvSpPr/>
          <p:nvPr/>
        </p:nvSpPr>
        <p:spPr>
          <a:xfrm rot="16200000">
            <a:off x="18146142" y="10724138"/>
            <a:ext cx="1143000" cy="592074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87436-3A8D-4618-B811-1C7450FF7801}"/>
              </a:ext>
            </a:extLst>
          </p:cNvPr>
          <p:cNvSpPr txBox="1"/>
          <p:nvPr/>
        </p:nvSpPr>
        <p:spPr>
          <a:xfrm>
            <a:off x="15505812" y="14418766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 model parameter on task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3BCD7F4-7931-4AA9-B60F-4175186F6258}"/>
              </a:ext>
            </a:extLst>
          </p:cNvPr>
          <p:cNvSpPr/>
          <p:nvPr/>
        </p:nvSpPr>
        <p:spPr>
          <a:xfrm rot="5400000">
            <a:off x="19831050" y="5014614"/>
            <a:ext cx="1143000" cy="1191006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341DE-FC8D-4EC3-9209-E67B044AE222}"/>
              </a:ext>
            </a:extLst>
          </p:cNvPr>
          <p:cNvSpPr txBox="1"/>
          <p:nvPr/>
        </p:nvSpPr>
        <p:spPr>
          <a:xfrm>
            <a:off x="17579339" y="7698031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loss of updated model on new task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4DB8E-D2D7-46DD-89E9-9FB00F074721}"/>
              </a:ext>
            </a:extLst>
          </p:cNvPr>
          <p:cNvSpPr txBox="1"/>
          <p:nvPr/>
        </p:nvSpPr>
        <p:spPr>
          <a:xfrm>
            <a:off x="2560318" y="14418766"/>
            <a:ext cx="120472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Search the optimal model parameter as the one which meets two requirements at the same time</a:t>
            </a:r>
            <a:r>
              <a:rPr lang="en-US" dirty="0"/>
              <a:t>: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make progress on the set of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minimize loss on new task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4B257-D88D-49CA-AA8E-7903304B6593}"/>
              </a:ext>
            </a:extLst>
          </p:cNvPr>
          <p:cNvCxnSpPr/>
          <p:nvPr/>
        </p:nvCxnSpPr>
        <p:spPr>
          <a:xfrm flipV="1">
            <a:off x="6560820" y="12733020"/>
            <a:ext cx="1790290" cy="12573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BA12ECD-B46B-4101-A4C8-4231425A7502}"/>
              </a:ext>
            </a:extLst>
          </p:cNvPr>
          <p:cNvSpPr/>
          <p:nvPr/>
        </p:nvSpPr>
        <p:spPr>
          <a:xfrm>
            <a:off x="4267196" y="1921147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</p:spTree>
    <p:extLst>
      <p:ext uri="{BB962C8B-B14F-4D97-AF65-F5344CB8AC3E}">
        <p14:creationId xmlns:p14="http://schemas.microsoft.com/office/powerpoint/2010/main" val="265123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7" grpId="0" animBg="1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3641951" y="9062434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951" y="9062434"/>
                <a:ext cx="13525910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8AA31D-322F-4A97-8F5A-A43847EC82DC}"/>
                  </a:ext>
                </a:extLst>
              </p:cNvPr>
              <p:cNvSpPr/>
              <p:nvPr/>
            </p:nvSpPr>
            <p:spPr>
              <a:xfrm>
                <a:off x="21861815" y="9580978"/>
                <a:ext cx="752321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8AA31D-322F-4A97-8F5A-A43847EC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1815" y="9580978"/>
                <a:ext cx="7523213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9F7074-FAFD-4E9D-994B-D7F13AC527E6}"/>
              </a:ext>
            </a:extLst>
          </p:cNvPr>
          <p:cNvSpPr txBox="1"/>
          <p:nvPr/>
        </p:nvSpPr>
        <p:spPr>
          <a:xfrm>
            <a:off x="8481060" y="78867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21CF4-826A-4C68-8396-ED6CF3B21B0C}"/>
              </a:ext>
            </a:extLst>
          </p:cNvPr>
          <p:cNvSpPr txBox="1"/>
          <p:nvPr/>
        </p:nvSpPr>
        <p:spPr>
          <a:xfrm>
            <a:off x="23842980" y="78867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E4036-BC1C-4BE0-BAAD-6F5277016DEE}"/>
              </a:ext>
            </a:extLst>
          </p:cNvPr>
          <p:cNvSpPr txBox="1"/>
          <p:nvPr/>
        </p:nvSpPr>
        <p:spPr>
          <a:xfrm>
            <a:off x="3987033" y="12149018"/>
            <a:ext cx="131808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Over a set of related tasks, learn parameters which transfer best to the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Inner loop parameter update step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2103120" y="18222367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24A69C-F946-4B47-AE1D-AA949FA7CC49}"/>
              </a:ext>
            </a:extLst>
          </p:cNvPr>
          <p:cNvSpPr txBox="1"/>
          <p:nvPr/>
        </p:nvSpPr>
        <p:spPr>
          <a:xfrm>
            <a:off x="20338666" y="12149018"/>
            <a:ext cx="131808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Harder to utilize multiple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a fixing point and optimize for where it can reach; suboptimal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83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/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the task as : data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model with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, task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B6D6-FE66-4EFA-843E-72632D0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4" y="3964250"/>
                <a:ext cx="29059131" cy="923330"/>
              </a:xfrm>
              <a:prstGeom prst="rect">
                <a:avLst/>
              </a:prstGeom>
              <a:blipFill>
                <a:blip r:embed="rId3"/>
                <a:stretch>
                  <a:fillRect l="-111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/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we solve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by utilizing the existing tasks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74390B-3AE1-4963-8643-107D0956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033" y="5399229"/>
                <a:ext cx="30878538" cy="1754326"/>
              </a:xfrm>
              <a:prstGeom prst="rect">
                <a:avLst/>
              </a:prstGeom>
              <a:blipFill>
                <a:blip r:embed="rId4"/>
                <a:stretch>
                  <a:fillRect l="-104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/>
              <p:nvPr/>
            </p:nvSpPr>
            <p:spPr>
              <a:xfrm>
                <a:off x="2658971" y="8672609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1CC7E-E369-481E-A026-596DB6172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971" y="8672609"/>
                <a:ext cx="13525910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9F7074-FAFD-4E9D-994B-D7F13AC527E6}"/>
              </a:ext>
            </a:extLst>
          </p:cNvPr>
          <p:cNvSpPr txBox="1"/>
          <p:nvPr/>
        </p:nvSpPr>
        <p:spPr>
          <a:xfrm>
            <a:off x="7498080" y="7496875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2103120" y="18222367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692F0-E39D-4741-AEFB-B3B2AB6AB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7444" y="7551003"/>
            <a:ext cx="15922904" cy="9311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D6C976-5610-4679-B66E-B6C6E761978A}"/>
              </a:ext>
            </a:extLst>
          </p:cNvPr>
          <p:cNvSpPr txBox="1"/>
          <p:nvPr/>
        </p:nvSpPr>
        <p:spPr>
          <a:xfrm>
            <a:off x="3268980" y="12687300"/>
            <a:ext cx="129159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Find model parameter quickly adapted to a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Also suitable for the few-short learning: give a set of tasks, every task has only K samples</a:t>
            </a:r>
          </a:p>
        </p:txBody>
      </p:sp>
    </p:spTree>
    <p:extLst>
      <p:ext uri="{BB962C8B-B14F-4D97-AF65-F5344CB8AC3E}">
        <p14:creationId xmlns:p14="http://schemas.microsoft.com/office/powerpoint/2010/main" val="239218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b="1" dirty="0"/>
              <a:t>Transfer learning</a:t>
            </a:r>
          </a:p>
          <a:p>
            <a:r>
              <a:rPr lang="en-US" sz="8800" dirty="0"/>
              <a:t>Meta Learning</a:t>
            </a:r>
          </a:p>
          <a:p>
            <a:r>
              <a:rPr lang="en-US" sz="8800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B551A-90A8-4A57-95BF-CDEBF9AB12B0}"/>
              </a:ext>
            </a:extLst>
          </p:cNvPr>
          <p:cNvSpPr/>
          <p:nvPr/>
        </p:nvSpPr>
        <p:spPr>
          <a:xfrm>
            <a:off x="3680459" y="19309608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/>
              <a:t>Finn, </a:t>
            </a:r>
            <a:r>
              <a:rPr lang="en-US" sz="4800" dirty="0" err="1"/>
              <a:t>Abbeel</a:t>
            </a:r>
            <a:r>
              <a:rPr lang="en-US" sz="4800" dirty="0"/>
              <a:t>, Levine. Model-Agnostic Meta-Learning. ICML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0535490" y="5106449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490" y="5106449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5BEBF-29D2-4AB3-8C32-33A6DC746124}"/>
                  </a:ext>
                </a:extLst>
              </p:cNvPr>
              <p:cNvSpPr txBox="1"/>
              <p:nvPr/>
            </p:nvSpPr>
            <p:spPr>
              <a:xfrm>
                <a:off x="2514600" y="3460581"/>
                <a:ext cx="16184880" cy="15114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MAML algorithm</a:t>
                </a:r>
              </a:p>
              <a:p>
                <a:endParaRPr lang="en-US" dirty="0"/>
              </a:p>
              <a:p>
                <a:r>
                  <a:rPr lang="en-US" sz="4800" dirty="0"/>
                  <a:t>Given a 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=0,…, 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4800" b="1" dirty="0"/>
                  <a:t>,</a:t>
                </a:r>
                <a:r>
                  <a:rPr lang="en-US" sz="4800" dirty="0"/>
                  <a:t> and a new task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4800" dirty="0"/>
                  <a:t>Given learning rate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800" dirty="0"/>
                  <a:t>, 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4800" dirty="0"/>
              </a:p>
              <a:p>
                <a:r>
                  <a:rPr lang="en-US" sz="4800" dirty="0"/>
                  <a:t>Initialize model parameter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4800" dirty="0"/>
              </a:p>
              <a:p>
                <a:endParaRPr lang="en-US" sz="4800" dirty="0"/>
              </a:p>
              <a:p>
                <a:r>
                  <a:rPr lang="en-US" sz="4800" dirty="0"/>
                  <a:t>While not converge :</a:t>
                </a:r>
              </a:p>
              <a:p>
                <a:endParaRPr lang="en-US" sz="4800" dirty="0"/>
              </a:p>
              <a:p>
                <a:r>
                  <a:rPr lang="en-US" sz="4800" dirty="0"/>
                  <a:t>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</m:oMath>
                </a14:m>
                <a:endParaRPr lang="en-US" sz="4800" dirty="0"/>
              </a:p>
              <a:p>
                <a:endParaRPr lang="en-US" sz="4800" dirty="0"/>
              </a:p>
              <a:p>
                <a:r>
                  <a:rPr lang="en-US" sz="4800" dirty="0"/>
                  <a:t>	grad = 0	</a:t>
                </a:r>
              </a:p>
              <a:p>
                <a:r>
                  <a:rPr lang="en-US" sz="4800" dirty="0"/>
                  <a:t>	for all task i:</a:t>
                </a:r>
              </a:p>
              <a:p>
                <a:r>
                  <a:rPr lang="en-US" sz="4800" dirty="0"/>
                  <a:t>	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4800" b="1" dirty="0">
                  <a:ea typeface="Cambria Math" panose="02040503050406030204" pitchFamily="18" charset="0"/>
                </a:endParaRPr>
              </a:p>
              <a:p>
                <a:r>
                  <a:rPr lang="en-US" sz="4800" dirty="0"/>
                  <a:t>		Compute updated parameter:</a:t>
                </a:r>
                <a:endParaRPr lang="en-US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ℓ(</m:t>
                      </m:r>
                      <m:sSup>
                        <m:sSupPr>
                          <m:ctrlPr>
                            <a:rPr lang="el-GR" sz="4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4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  <a:p>
                <a:r>
                  <a:rPr lang="en-US" sz="4800" dirty="0"/>
                  <a:t>		Compute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b="1" dirty="0"/>
              </a:p>
              <a:p>
                <a:r>
                  <a:rPr lang="en-US" sz="4800" b="1" dirty="0"/>
                  <a:t>		</a:t>
                </a:r>
                <a:r>
                  <a:rPr lang="en-US" sz="4800" dirty="0"/>
                  <a:t> grad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b="1" dirty="0"/>
              </a:p>
              <a:p>
                <a:endParaRPr lang="en-US" sz="4800" b="1" dirty="0"/>
              </a:p>
              <a:p>
                <a:r>
                  <a:rPr lang="en-US" sz="4800" b="1" dirty="0"/>
                  <a:t>	</a:t>
                </a:r>
                <a:r>
                  <a:rPr lang="en-US" sz="4800" dirty="0"/>
                  <a:t>Update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sz="4800" dirty="0"/>
                      <m:t>grad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55BEBF-29D2-4AB3-8C32-33A6DC746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3460581"/>
                <a:ext cx="16184880" cy="15114907"/>
              </a:xfrm>
              <a:prstGeom prst="rect">
                <a:avLst/>
              </a:prstGeom>
              <a:blipFill>
                <a:blip r:embed="rId4"/>
                <a:stretch>
                  <a:fillRect l="-2034" t="-1129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28528BF-CAA6-4C13-8B21-4BB192E6C768}"/>
              </a:ext>
            </a:extLst>
          </p:cNvPr>
          <p:cNvSpPr txBox="1"/>
          <p:nvPr/>
        </p:nvSpPr>
        <p:spPr>
          <a:xfrm>
            <a:off x="20985480" y="8778240"/>
            <a:ext cx="14173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Inner  loop and outer loop optimization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optimizers are applicable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Multi-step inner loop is possible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This algorithm is for “old-new task” setup</a:t>
            </a:r>
          </a:p>
        </p:txBody>
      </p:sp>
    </p:spTree>
    <p:extLst>
      <p:ext uri="{BB962C8B-B14F-4D97-AF65-F5344CB8AC3E}">
        <p14:creationId xmlns:p14="http://schemas.microsoft.com/office/powerpoint/2010/main" val="319719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FA5D24A-127F-4045-803D-1CB7645725A9}"/>
                  </a:ext>
                </a:extLst>
              </p:cNvPr>
              <p:cNvSpPr/>
              <p:nvPr/>
            </p:nvSpPr>
            <p:spPr>
              <a:xfrm>
                <a:off x="19103100" y="5743971"/>
                <a:ext cx="11830290" cy="1701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FA5D24A-127F-4045-803D-1CB764572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100" y="5743971"/>
                <a:ext cx="11830290" cy="1701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/>
              <p:nvPr/>
            </p:nvSpPr>
            <p:spPr>
              <a:xfrm>
                <a:off x="5141005" y="8741577"/>
                <a:ext cx="6751144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8741577"/>
                <a:ext cx="6751144" cy="1030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D8F433-6911-4425-8AF6-349349A2EF96}"/>
              </a:ext>
            </a:extLst>
          </p:cNvPr>
          <p:cNvCxnSpPr>
            <a:cxnSpLocks/>
          </p:cNvCxnSpPr>
          <p:nvPr/>
        </p:nvCxnSpPr>
        <p:spPr>
          <a:xfrm flipH="1" flipV="1">
            <a:off x="29192220" y="7132320"/>
            <a:ext cx="1741170" cy="12573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/>
              <p:nvPr/>
            </p:nvSpPr>
            <p:spPr>
              <a:xfrm>
                <a:off x="3154680" y="10629900"/>
                <a:ext cx="12527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a Dx1 vector for all parameters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680" y="10629900"/>
                <a:ext cx="12527280" cy="923330"/>
              </a:xfrm>
              <a:prstGeom prst="rect">
                <a:avLst/>
              </a:prstGeom>
              <a:blipFill>
                <a:blip r:embed="rId6"/>
                <a:stretch>
                  <a:fillRect l="-2628" t="-18543" r="-535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683ED42-1DAF-4671-AED5-76BD637BAB7B}"/>
              </a:ext>
            </a:extLst>
          </p:cNvPr>
          <p:cNvSpPr/>
          <p:nvPr/>
        </p:nvSpPr>
        <p:spPr>
          <a:xfrm>
            <a:off x="29813341" y="8278330"/>
            <a:ext cx="36856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Dx1 vector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5E3E4F-B722-4272-85CB-96BD4E4A9E3E}"/>
              </a:ext>
            </a:extLst>
          </p:cNvPr>
          <p:cNvCxnSpPr>
            <a:cxnSpLocks/>
          </p:cNvCxnSpPr>
          <p:nvPr/>
        </p:nvCxnSpPr>
        <p:spPr>
          <a:xfrm flipV="1">
            <a:off x="24143970" y="7746938"/>
            <a:ext cx="956310" cy="20693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8B8D1FC-C6FD-4CAF-AA98-5BDCCB5E6302}"/>
              </a:ext>
            </a:extLst>
          </p:cNvPr>
          <p:cNvSpPr/>
          <p:nvPr/>
        </p:nvSpPr>
        <p:spPr>
          <a:xfrm>
            <a:off x="23023921" y="9704988"/>
            <a:ext cx="38010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DxD</a:t>
            </a:r>
            <a:r>
              <a:rPr lang="en-US" dirty="0"/>
              <a:t>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D30031-5BE3-4993-AC2C-3FFF878EA84F}"/>
                  </a:ext>
                </a:extLst>
              </p:cNvPr>
              <p:cNvSpPr/>
              <p:nvPr/>
            </p:nvSpPr>
            <p:spPr>
              <a:xfrm>
                <a:off x="16501163" y="11127865"/>
                <a:ext cx="16082864" cy="2799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𝒏𝒆𝒘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D30031-5BE3-4993-AC2C-3FFF878EA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163" y="11127865"/>
                <a:ext cx="16082864" cy="27992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131C75B7-66F4-4FD9-9D8B-10C08A4CBC2B}"/>
              </a:ext>
            </a:extLst>
          </p:cNvPr>
          <p:cNvSpPr/>
          <p:nvPr/>
        </p:nvSpPr>
        <p:spPr>
          <a:xfrm rot="16200000">
            <a:off x="26931465" y="10735774"/>
            <a:ext cx="1143000" cy="5920740"/>
          </a:xfrm>
          <a:prstGeom prst="leftBrace">
            <a:avLst>
              <a:gd name="adj1" fmla="val 64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1C818-0DF3-4E52-923E-6DE676F35C1C}"/>
              </a:ext>
            </a:extLst>
          </p:cNvPr>
          <p:cNvSpPr txBox="1"/>
          <p:nvPr/>
        </p:nvSpPr>
        <p:spPr>
          <a:xfrm>
            <a:off x="24143970" y="14881860"/>
            <a:ext cx="10214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need to compute and store full Hessian matrix, but Hessian-vector product</a:t>
            </a:r>
          </a:p>
        </p:txBody>
      </p:sp>
    </p:spTree>
    <p:extLst>
      <p:ext uri="{BB962C8B-B14F-4D97-AF65-F5344CB8AC3E}">
        <p14:creationId xmlns:p14="http://schemas.microsoft.com/office/powerpoint/2010/main" val="31402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Model Agnostic Meta Learning (MAML)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/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𝒂𝒔𝒌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l-GR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528FC7-695E-496F-808D-DD65E3358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050" y="4981070"/>
                <a:ext cx="13525910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/>
              <p:nvPr/>
            </p:nvSpPr>
            <p:spPr>
              <a:xfrm>
                <a:off x="5141005" y="11096598"/>
                <a:ext cx="6751144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EC8E720-AB83-4D55-93F6-D7F940E6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11096598"/>
                <a:ext cx="6751144" cy="1030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/>
              <p:nvPr/>
            </p:nvSpPr>
            <p:spPr>
              <a:xfrm>
                <a:off x="2996520" y="7466290"/>
                <a:ext cx="12527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a Dx1 vector for all parameters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5D532F-CC45-4CD0-9C11-3F588897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20" y="7466290"/>
                <a:ext cx="12527280" cy="923330"/>
              </a:xfrm>
              <a:prstGeom prst="rect">
                <a:avLst/>
              </a:prstGeom>
              <a:blipFill>
                <a:blip r:embed="rId5"/>
                <a:stretch>
                  <a:fillRect l="-2628" t="-18543" r="-535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C28A9F-C3BE-4820-A592-52B0BC760078}"/>
              </a:ext>
            </a:extLst>
          </p:cNvPr>
          <p:cNvSpPr txBox="1"/>
          <p:nvPr/>
        </p:nvSpPr>
        <p:spPr>
          <a:xfrm>
            <a:off x="3098796" y="9029700"/>
            <a:ext cx="1178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do two inner loop update steps: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6428B2-6244-474B-813C-D647064A7669}"/>
                  </a:ext>
                </a:extLst>
              </p:cNvPr>
              <p:cNvSpPr/>
              <p:nvPr/>
            </p:nvSpPr>
            <p:spPr>
              <a:xfrm>
                <a:off x="5141005" y="12475351"/>
                <a:ext cx="6968831" cy="1056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6428B2-6244-474B-813C-D647064A7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05" y="12475351"/>
                <a:ext cx="6968831" cy="1056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1FB99B-C6E9-4FA1-B7BD-3D1A71BB91A4}"/>
                  </a:ext>
                </a:extLst>
              </p:cNvPr>
              <p:cNvSpPr/>
              <p:nvPr/>
            </p:nvSpPr>
            <p:spPr>
              <a:xfrm>
                <a:off x="19377420" y="7077017"/>
                <a:ext cx="11830290" cy="1701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𝒏𝒆𝒘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1FB99B-C6E9-4FA1-B7BD-3D1A71BB9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7420" y="7077017"/>
                <a:ext cx="11830290" cy="1701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E22E656-7214-40C7-8649-76AD25EACA53}"/>
              </a:ext>
            </a:extLst>
          </p:cNvPr>
          <p:cNvSpPr txBox="1"/>
          <p:nvPr/>
        </p:nvSpPr>
        <p:spPr>
          <a:xfrm>
            <a:off x="19776395" y="10921230"/>
            <a:ext cx="1165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we get higher order derivatives?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DDC08-279D-4D69-9F1C-25678CBAC3B5}"/>
              </a:ext>
            </a:extLst>
          </p:cNvPr>
          <p:cNvSpPr txBox="1"/>
          <p:nvPr/>
        </p:nvSpPr>
        <p:spPr>
          <a:xfrm>
            <a:off x="20825460" y="13784580"/>
            <a:ext cx="1060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answer is no …</a:t>
            </a:r>
          </a:p>
        </p:txBody>
      </p:sp>
    </p:spTree>
    <p:extLst>
      <p:ext uri="{BB962C8B-B14F-4D97-AF65-F5344CB8AC3E}">
        <p14:creationId xmlns:p14="http://schemas.microsoft.com/office/powerpoint/2010/main" val="1364276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few-shot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5CE78-BFA2-424D-A16F-92B71AFCBE53}"/>
              </a:ext>
            </a:extLst>
          </p:cNvPr>
          <p:cNvSpPr txBox="1"/>
          <p:nvPr/>
        </p:nvSpPr>
        <p:spPr>
          <a:xfrm>
            <a:off x="2583180" y="4114800"/>
            <a:ext cx="29077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improved accuracy for few-shot learning tasks, e.g. cropland image classification from different countries.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657F4-9A8C-43E7-9FFF-74D16607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27" y="5869126"/>
            <a:ext cx="17338353" cy="127835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341EFD-923D-4B0C-BD1D-6374D3B63882}"/>
              </a:ext>
            </a:extLst>
          </p:cNvPr>
          <p:cNvSpPr/>
          <p:nvPr/>
        </p:nvSpPr>
        <p:spPr>
          <a:xfrm>
            <a:off x="2344638" y="18376790"/>
            <a:ext cx="17081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Meta-Learning for Few-Shot Land Cover Classification. 2020. https://arxiv.org/abs/2004.13390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B243F-83FD-44CD-A2A2-F0EC3F6F9E57}"/>
              </a:ext>
            </a:extLst>
          </p:cNvPr>
          <p:cNvSpPr txBox="1"/>
          <p:nvPr/>
        </p:nvSpPr>
        <p:spPr>
          <a:xfrm>
            <a:off x="22631400" y="5869126"/>
            <a:ext cx="1376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125 regions, 4 seasons each region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C04DBA-2271-4880-84C5-DD60BD5A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1059" y="9559290"/>
            <a:ext cx="15332763" cy="6391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391E56-618E-4F55-8F16-FF372B8029EF}"/>
              </a:ext>
            </a:extLst>
          </p:cNvPr>
          <p:cNvSpPr txBox="1"/>
          <p:nvPr/>
        </p:nvSpPr>
        <p:spPr>
          <a:xfrm>
            <a:off x="20276820" y="17047666"/>
            <a:ext cx="1376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Few-shot learning setup</a:t>
            </a:r>
          </a:p>
        </p:txBody>
      </p:sp>
    </p:spTree>
    <p:extLst>
      <p:ext uri="{BB962C8B-B14F-4D97-AF65-F5344CB8AC3E}">
        <p14:creationId xmlns:p14="http://schemas.microsoft.com/office/powerpoint/2010/main" val="4043247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old-new tasks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F74609-2BE9-4C5E-A588-C2EFBD0F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061" y="8314870"/>
            <a:ext cx="6029955" cy="5661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EA04C-D474-48D9-9A03-FC55C6B7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8"/>
          <a:stretch/>
        </p:blipFill>
        <p:spPr>
          <a:xfrm>
            <a:off x="2583472" y="8314870"/>
            <a:ext cx="6029954" cy="567941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C268BE-76AC-4220-B0A3-BED0A5BEA61F}"/>
              </a:ext>
            </a:extLst>
          </p:cNvPr>
          <p:cNvSpPr/>
          <p:nvPr/>
        </p:nvSpPr>
        <p:spPr>
          <a:xfrm>
            <a:off x="9993155" y="10511940"/>
            <a:ext cx="3759199" cy="1267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Anatomy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906EE-4831-449E-B139-3B7CFC31ED35}"/>
              </a:ext>
            </a:extLst>
          </p:cNvPr>
          <p:cNvSpPr txBox="1"/>
          <p:nvPr/>
        </p:nvSpPr>
        <p:spPr>
          <a:xfrm>
            <a:off x="2927531" y="8562406"/>
            <a:ext cx="2960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Myocardium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09626-F18B-4448-97CC-0A8CB1676CD1}"/>
              </a:ext>
            </a:extLst>
          </p:cNvPr>
          <p:cNvSpPr txBox="1"/>
          <p:nvPr/>
        </p:nvSpPr>
        <p:spPr>
          <a:xfrm>
            <a:off x="15132083" y="8446292"/>
            <a:ext cx="2960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Aorta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D3539-7B92-44B3-B480-977D1166DE5F}"/>
              </a:ext>
            </a:extLst>
          </p:cNvPr>
          <p:cNvSpPr txBox="1"/>
          <p:nvPr/>
        </p:nvSpPr>
        <p:spPr>
          <a:xfrm>
            <a:off x="1303020" y="4472028"/>
            <a:ext cx="12252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task with a lot of labelled data</a:t>
            </a:r>
          </a:p>
          <a:p>
            <a:endParaRPr lang="en-US" dirty="0"/>
          </a:p>
          <a:p>
            <a:r>
              <a:rPr lang="en-US" dirty="0"/>
              <a:t>Often called “support”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12AC6-9604-4681-BEB2-5C071E49FBEE}"/>
              </a:ext>
            </a:extLst>
          </p:cNvPr>
          <p:cNvSpPr txBox="1"/>
          <p:nvPr/>
        </p:nvSpPr>
        <p:spPr>
          <a:xfrm>
            <a:off x="13395960" y="4472028"/>
            <a:ext cx="12252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task with a few labelled data</a:t>
            </a:r>
          </a:p>
          <a:p>
            <a:endParaRPr lang="en-US" dirty="0"/>
          </a:p>
          <a:p>
            <a:r>
              <a:rPr lang="en-US" dirty="0"/>
              <a:t>Often called “query”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9AA8EBD-86EC-4C35-9996-A1F1050C3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8484" y="5118584"/>
            <a:ext cx="14127516" cy="12816114"/>
          </a:xfrm>
        </p:spPr>
        <p:txBody>
          <a:bodyPr>
            <a:normAutofit/>
          </a:bodyPr>
          <a:lstStyle/>
          <a:p>
            <a:r>
              <a:rPr lang="en-US" sz="6600" dirty="0"/>
              <a:t>Using existing labelled data to help new tasks</a:t>
            </a:r>
          </a:p>
          <a:p>
            <a:endParaRPr lang="en-US" sz="6600" dirty="0"/>
          </a:p>
          <a:p>
            <a:r>
              <a:rPr lang="en-US" sz="6600" dirty="0"/>
              <a:t>Can meta-learning help speedup development ? To break barrier between:</a:t>
            </a:r>
          </a:p>
          <a:p>
            <a:pPr marL="0" indent="0">
              <a:buNone/>
            </a:pPr>
            <a:r>
              <a:rPr lang="en-US" sz="6600" dirty="0"/>
              <a:t>	patient cohort</a:t>
            </a:r>
          </a:p>
          <a:p>
            <a:pPr marL="0" indent="0">
              <a:buNone/>
            </a:pPr>
            <a:r>
              <a:rPr lang="en-US" sz="6600" dirty="0"/>
              <a:t>	anatomy/imaging</a:t>
            </a:r>
          </a:p>
          <a:p>
            <a:pPr marL="0" indent="0">
              <a:buNone/>
            </a:pPr>
            <a:r>
              <a:rPr lang="en-US" sz="6600" dirty="0"/>
              <a:t>	disease</a:t>
            </a:r>
          </a:p>
          <a:p>
            <a:pPr marL="0" indent="0">
              <a:buNone/>
            </a:pPr>
            <a:r>
              <a:rPr lang="en-US" sz="6600" dirty="0"/>
              <a:t>	hospitals/countries </a:t>
            </a:r>
          </a:p>
          <a:p>
            <a:pPr marL="0" indent="0">
              <a:buNone/>
            </a:pPr>
            <a:r>
              <a:rPr lang="en-US" sz="6600" dirty="0"/>
              <a:t>	…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CC604A-1344-46EE-A063-E5650E3CE77C}"/>
              </a:ext>
            </a:extLst>
          </p:cNvPr>
          <p:cNvSpPr/>
          <p:nvPr/>
        </p:nvSpPr>
        <p:spPr>
          <a:xfrm>
            <a:off x="7054141" y="14107657"/>
            <a:ext cx="975940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Train set:</a:t>
            </a:r>
          </a:p>
          <a:p>
            <a:r>
              <a:rPr lang="en-US" sz="4000" dirty="0"/>
              <a:t>	2,581 cine images</a:t>
            </a:r>
          </a:p>
          <a:p>
            <a:r>
              <a:rPr lang="en-US" sz="4000" dirty="0"/>
              <a:t>	120 aorta images</a:t>
            </a:r>
          </a:p>
          <a:p>
            <a:r>
              <a:rPr lang="en-US" sz="4000" dirty="0"/>
              <a:t>Query set</a:t>
            </a:r>
          </a:p>
          <a:p>
            <a:r>
              <a:rPr lang="en-US" sz="4000" dirty="0"/>
              <a:t>	200 aorta images</a:t>
            </a:r>
          </a:p>
          <a:p>
            <a:r>
              <a:rPr lang="en-US" sz="4000" dirty="0"/>
              <a:t>Test set</a:t>
            </a:r>
          </a:p>
          <a:p>
            <a:r>
              <a:rPr lang="en-US" sz="4000" dirty="0"/>
              <a:t>	100 new images</a:t>
            </a:r>
          </a:p>
        </p:txBody>
      </p:sp>
    </p:spTree>
    <p:extLst>
      <p:ext uri="{BB962C8B-B14F-4D97-AF65-F5344CB8AC3E}">
        <p14:creationId xmlns:p14="http://schemas.microsoft.com/office/powerpoint/2010/main" val="396554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MAML for old-new tasks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3F141CF-0BFD-4662-9133-5F7C82319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r="12238"/>
          <a:stretch/>
        </p:blipFill>
        <p:spPr>
          <a:xfrm>
            <a:off x="14436449" y="3558542"/>
            <a:ext cx="14048525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6" name="Picture 35" descr="A picture containing photo, different, small, sitting&#10;&#10;Description automatically generated">
            <a:extLst>
              <a:ext uri="{FF2B5EF4-FFF2-40B4-BE49-F238E27FC236}">
                <a16:creationId xmlns:a16="http://schemas.microsoft.com/office/drawing/2014/main" id="{017D3B1C-360D-49C4-849F-1D6E52B36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1" r="12347"/>
          <a:stretch/>
        </p:blipFill>
        <p:spPr>
          <a:xfrm>
            <a:off x="0" y="3558543"/>
            <a:ext cx="14048526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0D2BCBFC-7764-4289-AFBB-492493263A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7" r="13104"/>
          <a:stretch/>
        </p:blipFill>
        <p:spPr>
          <a:xfrm>
            <a:off x="6607258" y="10979723"/>
            <a:ext cx="13754181" cy="95942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237D18-B4C0-4082-A555-691EE9106D54}"/>
              </a:ext>
            </a:extLst>
          </p:cNvPr>
          <p:cNvSpPr txBox="1"/>
          <p:nvPr/>
        </p:nvSpPr>
        <p:spPr>
          <a:xfrm>
            <a:off x="1686823" y="12321823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Test cases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00CCC4-EE07-4E69-8A00-BC078A6DBFD7}"/>
              </a:ext>
            </a:extLst>
          </p:cNvPr>
          <p:cNvSpPr txBox="1"/>
          <p:nvPr/>
        </p:nvSpPr>
        <p:spPr>
          <a:xfrm>
            <a:off x="29339208" y="5745623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MAML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162C0-9C1A-4F6F-B64D-A2D46FAB1FE4}"/>
              </a:ext>
            </a:extLst>
          </p:cNvPr>
          <p:cNvSpPr txBox="1"/>
          <p:nvPr/>
        </p:nvSpPr>
        <p:spPr>
          <a:xfrm>
            <a:off x="20929404" y="15004477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Supervised Learning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67C480-B710-437C-976E-A9100A99F752}"/>
              </a:ext>
            </a:extLst>
          </p:cNvPr>
          <p:cNvSpPr/>
          <p:nvPr/>
        </p:nvSpPr>
        <p:spPr>
          <a:xfrm>
            <a:off x="29339208" y="7084906"/>
            <a:ext cx="57358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/>
              <a:t>Dice mean: 0.95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F4C1B9-139D-4453-8CB2-230A0FD7BAB0}"/>
              </a:ext>
            </a:extLst>
          </p:cNvPr>
          <p:cNvSpPr/>
          <p:nvPr/>
        </p:nvSpPr>
        <p:spPr>
          <a:xfrm>
            <a:off x="21081117" y="15910817"/>
            <a:ext cx="57358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/>
              <a:t>Dice mean: 0.88</a:t>
            </a:r>
          </a:p>
        </p:txBody>
      </p:sp>
    </p:spTree>
    <p:extLst>
      <p:ext uri="{BB962C8B-B14F-4D97-AF65-F5344CB8AC3E}">
        <p14:creationId xmlns:p14="http://schemas.microsoft.com/office/powerpoint/2010/main" val="415247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31A7A5B0-0BEC-42C9-AC26-19E6EF483A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9046025"/>
                  </p:ext>
                </p:extLst>
              </p:nvPr>
            </p:nvGraphicFramePr>
            <p:xfrm>
              <a:off x="2606041" y="3482748"/>
              <a:ext cx="32259530" cy="1601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6861">
                      <a:extLst>
                        <a:ext uri="{9D8B030D-6E8A-4147-A177-3AD203B41FA5}">
                          <a16:colId xmlns:a16="http://schemas.microsoft.com/office/drawing/2014/main" val="3168644999"/>
                        </a:ext>
                      </a:extLst>
                    </a:gridCol>
                    <a:gridCol w="23092669">
                      <a:extLst>
                        <a:ext uri="{9D8B030D-6E8A-4147-A177-3AD203B41FA5}">
                          <a16:colId xmlns:a16="http://schemas.microsoft.com/office/drawing/2014/main" val="1652145346"/>
                        </a:ext>
                      </a:extLst>
                    </a:gridCol>
                  </a:tblGrid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Development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What is for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6360024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First-order MAML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8287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Only keep the first term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𝒏𝒆𝒘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𝜵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𝑫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𝒏𝒆𝒘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9640210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Implicit MAML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https://arxiv.org/abs/1909.04630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Derive meta-gradient </a:t>
                          </a:r>
                        </a:p>
                        <a:p>
                          <a:pPr algn="ctr"/>
                          <a:r>
                            <a:rPr lang="en-US" dirty="0"/>
                            <a:t>using the implicit function theorem; reduce memory footprint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9663914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AlphaMAML</a:t>
                          </a:r>
                          <a:endParaRPr lang="en-US" dirty="0"/>
                        </a:p>
                        <a:p>
                          <a:pPr algn="ctr"/>
                          <a:r>
                            <a:rPr lang="en-US" sz="3600" dirty="0"/>
                            <a:t>https://arxiv.org/abs/1905.07435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Automated tune the inner learning rate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5333173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MAML++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https://arxiv.org/abs/1810.09502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Improve the generalization performance, convergence speed and computational overhead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003175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Reptile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Simplified first-order method with faster updates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311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31A7A5B0-0BEC-42C9-AC26-19E6EF483A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9046025"/>
                  </p:ext>
                </p:extLst>
              </p:nvPr>
            </p:nvGraphicFramePr>
            <p:xfrm>
              <a:off x="2606041" y="3482748"/>
              <a:ext cx="32259530" cy="16011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6861">
                      <a:extLst>
                        <a:ext uri="{9D8B030D-6E8A-4147-A177-3AD203B41FA5}">
                          <a16:colId xmlns:a16="http://schemas.microsoft.com/office/drawing/2014/main" val="3168644999"/>
                        </a:ext>
                      </a:extLst>
                    </a:gridCol>
                    <a:gridCol w="23092669">
                      <a:extLst>
                        <a:ext uri="{9D8B030D-6E8A-4147-A177-3AD203B41FA5}">
                          <a16:colId xmlns:a16="http://schemas.microsoft.com/office/drawing/2014/main" val="1652145346"/>
                        </a:ext>
                      </a:extLst>
                    </a:gridCol>
                  </a:tblGrid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Development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What is for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6360024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First-order MAML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720" t="-100000" r="-106" b="-433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9640210"/>
                      </a:ext>
                    </a:extLst>
                  </a:tr>
                  <a:tr h="3383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Implicit MAML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https://arxiv.org/abs/1909.04630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Derive meta-gradient </a:t>
                          </a:r>
                        </a:p>
                        <a:p>
                          <a:pPr algn="ctr"/>
                          <a:r>
                            <a:rPr lang="en-US" dirty="0"/>
                            <a:t>using the implicit function theorem; reduce memory footprint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9663914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AlphaMAML</a:t>
                          </a:r>
                          <a:endParaRPr lang="en-US" dirty="0"/>
                        </a:p>
                        <a:p>
                          <a:pPr algn="ctr"/>
                          <a:r>
                            <a:rPr lang="en-US" sz="3600" dirty="0"/>
                            <a:t>https://arxiv.org/abs/1905.07435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Automated tune the inner learning rate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5333173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MAML++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https://arxiv.org/abs/1810.09502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Improve the generalization performance, convergence speed and computational overhead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003175"/>
                      </a:ext>
                    </a:extLst>
                  </a:tr>
                  <a:tr h="2525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Reptile</a:t>
                          </a:r>
                        </a:p>
                        <a:p>
                          <a:pPr algn="ctr"/>
                          <a:r>
                            <a:rPr lang="en-US" sz="3600" dirty="0"/>
                            <a:t>https://arxiv.org/abs/1803.02999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Simplified first-order method with faster updates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3115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Further developments</a:t>
            </a:r>
          </a:p>
        </p:txBody>
      </p:sp>
    </p:spTree>
    <p:extLst>
      <p:ext uri="{BB962C8B-B14F-4D97-AF65-F5344CB8AC3E}">
        <p14:creationId xmlns:p14="http://schemas.microsoft.com/office/powerpoint/2010/main" val="2677539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Open-source libraries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23C02D9-5F0F-4A51-B4BD-CB33C1230772}"/>
                  </a:ext>
                </a:extLst>
              </p:cNvPr>
              <p:cNvSpPr/>
              <p:nvPr/>
            </p:nvSpPr>
            <p:spPr>
              <a:xfrm>
                <a:off x="1097280" y="4767196"/>
                <a:ext cx="14036040" cy="3832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	for all task i:</a:t>
                </a:r>
              </a:p>
              <a:p>
                <a:r>
                  <a:rPr lang="en-US" sz="4000" dirty="0"/>
                  <a:t>		Sample a mini-batch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4000" b="1" dirty="0">
                  <a:ea typeface="Cambria Math" panose="02040503050406030204" pitchFamily="18" charset="0"/>
                </a:endParaRPr>
              </a:p>
              <a:p>
                <a:r>
                  <a:rPr lang="en-US" sz="4000" dirty="0"/>
                  <a:t>		Compute updated parameter:</a:t>
                </a:r>
                <a:endParaRPr lang="en-US" sz="4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ℓ(</m:t>
                      </m:r>
                      <m:sSup>
                        <m:sSupPr>
                          <m:ctrlPr>
                            <a:rPr lang="el-G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4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  <a:p>
                <a:r>
                  <a:rPr lang="en-US" sz="4000" dirty="0"/>
                  <a:t>		Compute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b="1" dirty="0"/>
              </a:p>
              <a:p>
                <a:r>
                  <a:rPr lang="en-US" sz="4000" b="1" dirty="0"/>
                  <a:t>		</a:t>
                </a:r>
                <a:r>
                  <a:rPr lang="en-US" sz="4000" dirty="0"/>
                  <a:t> grad +=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ℓ(</m:t>
                    </m:r>
                    <m:sSup>
                      <m:sSupPr>
                        <m:ctrlPr>
                          <a:rPr lang="el-G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23C02D9-5F0F-4A51-B4BD-CB33C1230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767196"/>
                <a:ext cx="14036040" cy="3832781"/>
              </a:xfrm>
              <a:prstGeom prst="rect">
                <a:avLst/>
              </a:prstGeom>
              <a:blipFill>
                <a:blip r:embed="rId3"/>
                <a:stretch>
                  <a:fillRect t="-286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978468B6-DD83-41AD-A84B-305340C43D8D}"/>
              </a:ext>
            </a:extLst>
          </p:cNvPr>
          <p:cNvSpPr/>
          <p:nvPr/>
        </p:nvSpPr>
        <p:spPr bwMode="auto">
          <a:xfrm>
            <a:off x="12755880" y="6172200"/>
            <a:ext cx="2377440" cy="121158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EE5A3-1226-4ED5-BB6E-0865A806648C}"/>
              </a:ext>
            </a:extLst>
          </p:cNvPr>
          <p:cNvSpPr txBox="1"/>
          <p:nvPr/>
        </p:nvSpPr>
        <p:spPr>
          <a:xfrm>
            <a:off x="16344900" y="5485328"/>
            <a:ext cx="177622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to extract and reset model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r>
              <a:rPr lang="en-US" dirty="0"/>
              <a:t> model often contains its parameter in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Inconvenient to apply MAML on existing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04B69-B7CE-48C4-8453-77D3793243FF}"/>
              </a:ext>
            </a:extLst>
          </p:cNvPr>
          <p:cNvSpPr/>
          <p:nvPr/>
        </p:nvSpPr>
        <p:spPr>
          <a:xfrm>
            <a:off x="2712415" y="16996853"/>
            <a:ext cx="13457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https://github.com/facebookresearch/higher</a:t>
            </a:r>
            <a:endParaRPr lang="en-US" dirty="0"/>
          </a:p>
        </p:txBody>
      </p:sp>
      <p:pic>
        <p:nvPicPr>
          <p:cNvPr id="6146" name="Picture 2" descr="higher logo">
            <a:extLst>
              <a:ext uri="{FF2B5EF4-FFF2-40B4-BE49-F238E27FC236}">
                <a16:creationId xmlns:a16="http://schemas.microsoft.com/office/drawing/2014/main" id="{39E299D0-2B41-483B-992D-13A7FDED8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6" y="10227950"/>
            <a:ext cx="10099099" cy="298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6A280BB-6A98-46D8-80C2-5ABC70DE6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795" y="13700728"/>
            <a:ext cx="13071149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higher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 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is a library providing support for higher-order optimization, e.g. through unrolled first-order optimization loops, of "meta" aspects of these loops.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71D39-8641-4C9F-A6A7-4184B52FC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266"/>
          <a:stretch/>
        </p:blipFill>
        <p:spPr>
          <a:xfrm>
            <a:off x="16344900" y="9846678"/>
            <a:ext cx="18520671" cy="7708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68919-4A54-4503-86D7-7A36D15A4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7090" y="8221004"/>
            <a:ext cx="12096750" cy="119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5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Transfer learning</a:t>
            </a:r>
          </a:p>
          <a:p>
            <a:r>
              <a:rPr lang="en-US" sz="8800" dirty="0"/>
              <a:t>Meta Learning</a:t>
            </a:r>
          </a:p>
          <a:p>
            <a:r>
              <a:rPr lang="en-US" sz="8800" b="1" dirty="0"/>
              <a:t>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84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DB3CE-DC37-40A0-A85E-593C85E54651}"/>
              </a:ext>
            </a:extLst>
          </p:cNvPr>
          <p:cNvSpPr/>
          <p:nvPr/>
        </p:nvSpPr>
        <p:spPr>
          <a:xfrm>
            <a:off x="2207256" y="17475143"/>
            <a:ext cx="2721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https://atcold.github.io/pytorch-Deep-Learning/en/week10/10-1/</a:t>
            </a:r>
            <a:endParaRPr lang="en-US" sz="2400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3A996ED-1635-4040-92E8-C0B405DB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56" y="4252473"/>
            <a:ext cx="16080744" cy="110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122061-301D-41F6-B14B-D9718B0EE82C}"/>
              </a:ext>
            </a:extLst>
          </p:cNvPr>
          <p:cNvSpPr txBox="1"/>
          <p:nvPr/>
        </p:nvSpPr>
        <p:spPr>
          <a:xfrm>
            <a:off x="2213556" y="15531459"/>
            <a:ext cx="15339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impossible to label even a small portion of available data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C43E10-DCD1-4C72-BA57-E178516A1EAD}"/>
              </a:ext>
            </a:extLst>
          </p:cNvPr>
          <p:cNvSpPr txBox="1"/>
          <p:nvPr/>
        </p:nvSpPr>
        <p:spPr>
          <a:xfrm>
            <a:off x="19591020" y="15763684"/>
            <a:ext cx="10949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distribution has long tail </a:t>
            </a:r>
          </a:p>
        </p:txBody>
      </p:sp>
      <p:pic>
        <p:nvPicPr>
          <p:cNvPr id="26630" name="Picture 6" descr="enter image description here">
            <a:extLst>
              <a:ext uri="{FF2B5EF4-FFF2-40B4-BE49-F238E27FC236}">
                <a16:creationId xmlns:a16="http://schemas.microsoft.com/office/drawing/2014/main" id="{093C3BFD-0CF7-4168-83FB-5E896B36F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616" y="3886986"/>
            <a:ext cx="14794284" cy="110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CD94B8E0-D9DD-40E0-886B-8B6AD764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4084" y="5293455"/>
            <a:ext cx="489204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ff-mono)"/>
              </a:rPr>
              <a:t>Classes: 21841 Images: 14,197,122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BADBBF-B5C3-47F9-A680-869CCAC27A36}"/>
              </a:ext>
            </a:extLst>
          </p:cNvPr>
          <p:cNvSpPr/>
          <p:nvPr/>
        </p:nvSpPr>
        <p:spPr>
          <a:xfrm>
            <a:off x="17716500" y="17507381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https://datascience.stackexchange.com/questions/11777/what-is-the-distribution-of-categories-in-imagenet-training-set-ilsvrc2012</a:t>
            </a:r>
          </a:p>
        </p:txBody>
      </p:sp>
    </p:spTree>
    <p:extLst>
      <p:ext uri="{BB962C8B-B14F-4D97-AF65-F5344CB8AC3E}">
        <p14:creationId xmlns:p14="http://schemas.microsoft.com/office/powerpoint/2010/main" val="198360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 for “Not” train a whole network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761A7-649C-4547-BFF9-45BE1C992805}"/>
              </a:ext>
            </a:extLst>
          </p:cNvPr>
          <p:cNvSpPr txBox="1"/>
          <p:nvPr/>
        </p:nvSpPr>
        <p:spPr>
          <a:xfrm>
            <a:off x="4596070" y="11269973"/>
            <a:ext cx="738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r>
              <a:rPr lang="en-US" dirty="0"/>
              <a:t> 34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F6B2AA-3394-4D2E-9A7E-C6E03A1021A8}"/>
              </a:ext>
            </a:extLst>
          </p:cNvPr>
          <p:cNvSpPr/>
          <p:nvPr/>
        </p:nvSpPr>
        <p:spPr>
          <a:xfrm>
            <a:off x="4596070" y="13071448"/>
            <a:ext cx="12729703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ora"/>
              </a:rPr>
              <a:t>3.6 billion FLOPs</a:t>
            </a:r>
          </a:p>
          <a:p>
            <a:endParaRPr lang="en-US" dirty="0">
              <a:latin typeface="Lora"/>
            </a:endParaRPr>
          </a:p>
          <a:p>
            <a:r>
              <a:rPr lang="en-US" dirty="0">
                <a:latin typeface="Lora"/>
              </a:rPr>
              <a:t>Takes ~2weeks to train on ImageNet dataset </a:t>
            </a:r>
          </a:p>
          <a:p>
            <a:r>
              <a:rPr lang="en-US" dirty="0">
                <a:latin typeface="Lora"/>
              </a:rPr>
              <a:t>on single GPU</a:t>
            </a:r>
          </a:p>
          <a:p>
            <a:r>
              <a:rPr lang="en-US" dirty="0"/>
              <a:t>(ImageNet-1K, single Nvidia M40 GPU)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68E6B-3CB6-4C0C-B42A-DDCF460356A9}"/>
              </a:ext>
            </a:extLst>
          </p:cNvPr>
          <p:cNvSpPr txBox="1"/>
          <p:nvPr/>
        </p:nvSpPr>
        <p:spPr>
          <a:xfrm>
            <a:off x="18288000" y="11157988"/>
            <a:ext cx="163449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Convenient to use an existing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Time and cost to train a large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Limited data for a specific task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BBC009-E988-4420-8CAF-D08BD7317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369" y="4679817"/>
            <a:ext cx="19898474" cy="137291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BA130D-05FE-4063-A6D5-DBF36CC90D05}"/>
              </a:ext>
            </a:extLst>
          </p:cNvPr>
          <p:cNvSpPr/>
          <p:nvPr/>
        </p:nvSpPr>
        <p:spPr>
          <a:xfrm>
            <a:off x="2343086" y="17982376"/>
            <a:ext cx="27900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An Analysis of Deep Neural Network Models for Practical Applications. https://arxiv.org/abs/1605.07678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431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E049E-4F9B-41B5-95C0-D2591D02B54A}"/>
              </a:ext>
            </a:extLst>
          </p:cNvPr>
          <p:cNvSpPr txBox="1"/>
          <p:nvPr/>
        </p:nvSpPr>
        <p:spPr>
          <a:xfrm>
            <a:off x="2263140" y="3771900"/>
            <a:ext cx="22471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harder to establish labels requiring domain expertise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6CB5C-050B-4796-AAA4-07E835A4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56" y="5086349"/>
            <a:ext cx="16727425" cy="133256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09D107-429F-4177-84D1-7FEBB97131DF}"/>
              </a:ext>
            </a:extLst>
          </p:cNvPr>
          <p:cNvSpPr/>
          <p:nvPr/>
        </p:nvSpPr>
        <p:spPr>
          <a:xfrm>
            <a:off x="21825063" y="15191650"/>
            <a:ext cx="1272656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Labelled data available:</a:t>
            </a:r>
          </a:p>
          <a:p>
            <a:endParaRPr lang="en-US" dirty="0"/>
          </a:p>
          <a:p>
            <a:r>
              <a:rPr lang="en-US" dirty="0"/>
              <a:t>1825 perfusion series from 1034 patients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FE647-1E51-4F0B-A6C7-16DE2EEF50D9}"/>
              </a:ext>
            </a:extLst>
          </p:cNvPr>
          <p:cNvSpPr/>
          <p:nvPr/>
        </p:nvSpPr>
        <p:spPr>
          <a:xfrm>
            <a:off x="22139010" y="4635788"/>
            <a:ext cx="630191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data available:</a:t>
            </a:r>
          </a:p>
          <a:p>
            <a:endParaRPr lang="en-US" dirty="0"/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DFCBEFD5-6B16-4422-95F3-6E0A7701E3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41207" y="5901041"/>
            <a:ext cx="7731125" cy="8601075"/>
            <a:chOff x="14836" y="4020"/>
            <a:chExt cx="4870" cy="5418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B989E42D-904E-444C-A29D-587B0F672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1" y="4020"/>
              <a:ext cx="4575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Number of Perfusion scans is 57316,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from 20160225 to 20210519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C509886-96F6-49F8-997E-DB3C411FF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" y="4744"/>
              <a:ext cx="3081" cy="4694"/>
            </a:xfrm>
            <a:custGeom>
              <a:avLst/>
              <a:gdLst>
                <a:gd name="T0" fmla="*/ 2345 w 3081"/>
                <a:gd name="T1" fmla="*/ 2347 h 4694"/>
                <a:gd name="T2" fmla="*/ 2345 w 3081"/>
                <a:gd name="T3" fmla="*/ 0 h 4694"/>
                <a:gd name="T4" fmla="*/ 2200 w 3081"/>
                <a:gd name="T5" fmla="*/ 4 h 4694"/>
                <a:gd name="T6" fmla="*/ 2056 w 3081"/>
                <a:gd name="T7" fmla="*/ 18 h 4694"/>
                <a:gd name="T8" fmla="*/ 1913 w 3081"/>
                <a:gd name="T9" fmla="*/ 40 h 4694"/>
                <a:gd name="T10" fmla="*/ 1771 w 3081"/>
                <a:gd name="T11" fmla="*/ 71 h 4694"/>
                <a:gd name="T12" fmla="*/ 1632 w 3081"/>
                <a:gd name="T13" fmla="*/ 111 h 4694"/>
                <a:gd name="T14" fmla="*/ 1495 w 3081"/>
                <a:gd name="T15" fmla="*/ 160 h 4694"/>
                <a:gd name="T16" fmla="*/ 1361 w 3081"/>
                <a:gd name="T17" fmla="*/ 216 h 4694"/>
                <a:gd name="T18" fmla="*/ 1232 w 3081"/>
                <a:gd name="T19" fmla="*/ 281 h 4694"/>
                <a:gd name="T20" fmla="*/ 1107 w 3081"/>
                <a:gd name="T21" fmla="*/ 354 h 4694"/>
                <a:gd name="T22" fmla="*/ 986 w 3081"/>
                <a:gd name="T23" fmla="*/ 434 h 4694"/>
                <a:gd name="T24" fmla="*/ 870 w 3081"/>
                <a:gd name="T25" fmla="*/ 521 h 4694"/>
                <a:gd name="T26" fmla="*/ 761 w 3081"/>
                <a:gd name="T27" fmla="*/ 616 h 4694"/>
                <a:gd name="T28" fmla="*/ 657 w 3081"/>
                <a:gd name="T29" fmla="*/ 717 h 4694"/>
                <a:gd name="T30" fmla="*/ 560 w 3081"/>
                <a:gd name="T31" fmla="*/ 825 h 4694"/>
                <a:gd name="T32" fmla="*/ 469 w 3081"/>
                <a:gd name="T33" fmla="*/ 938 h 4694"/>
                <a:gd name="T34" fmla="*/ 385 w 3081"/>
                <a:gd name="T35" fmla="*/ 1057 h 4694"/>
                <a:gd name="T36" fmla="*/ 310 w 3081"/>
                <a:gd name="T37" fmla="*/ 1180 h 4694"/>
                <a:gd name="T38" fmla="*/ 241 w 3081"/>
                <a:gd name="T39" fmla="*/ 1308 h 4694"/>
                <a:gd name="T40" fmla="*/ 181 w 3081"/>
                <a:gd name="T41" fmla="*/ 1440 h 4694"/>
                <a:gd name="T42" fmla="*/ 130 w 3081"/>
                <a:gd name="T43" fmla="*/ 1576 h 4694"/>
                <a:gd name="T44" fmla="*/ 86 w 3081"/>
                <a:gd name="T45" fmla="*/ 1714 h 4694"/>
                <a:gd name="T46" fmla="*/ 51 w 3081"/>
                <a:gd name="T47" fmla="*/ 1855 h 4694"/>
                <a:gd name="T48" fmla="*/ 25 w 3081"/>
                <a:gd name="T49" fmla="*/ 1998 h 4694"/>
                <a:gd name="T50" fmla="*/ 8 w 3081"/>
                <a:gd name="T51" fmla="*/ 2142 h 4694"/>
                <a:gd name="T52" fmla="*/ 0 w 3081"/>
                <a:gd name="T53" fmla="*/ 2286 h 4694"/>
                <a:gd name="T54" fmla="*/ 1 w 3081"/>
                <a:gd name="T55" fmla="*/ 2432 h 4694"/>
                <a:gd name="T56" fmla="*/ 10 w 3081"/>
                <a:gd name="T57" fmla="*/ 2576 h 4694"/>
                <a:gd name="T58" fmla="*/ 29 w 3081"/>
                <a:gd name="T59" fmla="*/ 2720 h 4694"/>
                <a:gd name="T60" fmla="*/ 57 w 3081"/>
                <a:gd name="T61" fmla="*/ 2862 h 4694"/>
                <a:gd name="T62" fmla="*/ 93 w 3081"/>
                <a:gd name="T63" fmla="*/ 3003 h 4694"/>
                <a:gd name="T64" fmla="*/ 137 w 3081"/>
                <a:gd name="T65" fmla="*/ 3141 h 4694"/>
                <a:gd name="T66" fmla="*/ 191 w 3081"/>
                <a:gd name="T67" fmla="*/ 3276 h 4694"/>
                <a:gd name="T68" fmla="*/ 252 w 3081"/>
                <a:gd name="T69" fmla="*/ 3407 h 4694"/>
                <a:gd name="T70" fmla="*/ 322 w 3081"/>
                <a:gd name="T71" fmla="*/ 3534 h 4694"/>
                <a:gd name="T72" fmla="*/ 399 w 3081"/>
                <a:gd name="T73" fmla="*/ 3657 h 4694"/>
                <a:gd name="T74" fmla="*/ 483 w 3081"/>
                <a:gd name="T75" fmla="*/ 3775 h 4694"/>
                <a:gd name="T76" fmla="*/ 575 w 3081"/>
                <a:gd name="T77" fmla="*/ 3887 h 4694"/>
                <a:gd name="T78" fmla="*/ 674 w 3081"/>
                <a:gd name="T79" fmla="*/ 3993 h 4694"/>
                <a:gd name="T80" fmla="*/ 778 w 3081"/>
                <a:gd name="T81" fmla="*/ 4094 h 4694"/>
                <a:gd name="T82" fmla="*/ 889 w 3081"/>
                <a:gd name="T83" fmla="*/ 4187 h 4694"/>
                <a:gd name="T84" fmla="*/ 1005 w 3081"/>
                <a:gd name="T85" fmla="*/ 4274 h 4694"/>
                <a:gd name="T86" fmla="*/ 1127 w 3081"/>
                <a:gd name="T87" fmla="*/ 4353 h 4694"/>
                <a:gd name="T88" fmla="*/ 1253 w 3081"/>
                <a:gd name="T89" fmla="*/ 4424 h 4694"/>
                <a:gd name="T90" fmla="*/ 1383 w 3081"/>
                <a:gd name="T91" fmla="*/ 4488 h 4694"/>
                <a:gd name="T92" fmla="*/ 1517 w 3081"/>
                <a:gd name="T93" fmla="*/ 4543 h 4694"/>
                <a:gd name="T94" fmla="*/ 1655 w 3081"/>
                <a:gd name="T95" fmla="*/ 4590 h 4694"/>
                <a:gd name="T96" fmla="*/ 1794 w 3081"/>
                <a:gd name="T97" fmla="*/ 4628 h 4694"/>
                <a:gd name="T98" fmla="*/ 1936 w 3081"/>
                <a:gd name="T99" fmla="*/ 4658 h 4694"/>
                <a:gd name="T100" fmla="*/ 2080 w 3081"/>
                <a:gd name="T101" fmla="*/ 4679 h 4694"/>
                <a:gd name="T102" fmla="*/ 2224 w 3081"/>
                <a:gd name="T103" fmla="*/ 4691 h 4694"/>
                <a:gd name="T104" fmla="*/ 2369 w 3081"/>
                <a:gd name="T105" fmla="*/ 4694 h 4694"/>
                <a:gd name="T106" fmla="*/ 2514 w 3081"/>
                <a:gd name="T107" fmla="*/ 4688 h 4694"/>
                <a:gd name="T108" fmla="*/ 2658 w 3081"/>
                <a:gd name="T109" fmla="*/ 4673 h 4694"/>
                <a:gd name="T110" fmla="*/ 2801 w 3081"/>
                <a:gd name="T111" fmla="*/ 4649 h 4694"/>
                <a:gd name="T112" fmla="*/ 2942 w 3081"/>
                <a:gd name="T113" fmla="*/ 4616 h 4694"/>
                <a:gd name="T114" fmla="*/ 3081 w 3081"/>
                <a:gd name="T115" fmla="*/ 4575 h 4694"/>
                <a:gd name="T116" fmla="*/ 2345 w 3081"/>
                <a:gd name="T117" fmla="*/ 2347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81" h="4694">
                  <a:moveTo>
                    <a:pt x="2345" y="2347"/>
                  </a:moveTo>
                  <a:lnTo>
                    <a:pt x="2345" y="0"/>
                  </a:lnTo>
                  <a:lnTo>
                    <a:pt x="2200" y="4"/>
                  </a:lnTo>
                  <a:lnTo>
                    <a:pt x="2056" y="18"/>
                  </a:lnTo>
                  <a:lnTo>
                    <a:pt x="1913" y="40"/>
                  </a:lnTo>
                  <a:lnTo>
                    <a:pt x="1771" y="71"/>
                  </a:lnTo>
                  <a:lnTo>
                    <a:pt x="1632" y="111"/>
                  </a:lnTo>
                  <a:lnTo>
                    <a:pt x="1495" y="160"/>
                  </a:lnTo>
                  <a:lnTo>
                    <a:pt x="1361" y="216"/>
                  </a:lnTo>
                  <a:lnTo>
                    <a:pt x="1232" y="281"/>
                  </a:lnTo>
                  <a:lnTo>
                    <a:pt x="1107" y="354"/>
                  </a:lnTo>
                  <a:lnTo>
                    <a:pt x="986" y="434"/>
                  </a:lnTo>
                  <a:lnTo>
                    <a:pt x="870" y="521"/>
                  </a:lnTo>
                  <a:lnTo>
                    <a:pt x="761" y="616"/>
                  </a:lnTo>
                  <a:lnTo>
                    <a:pt x="657" y="717"/>
                  </a:lnTo>
                  <a:lnTo>
                    <a:pt x="560" y="825"/>
                  </a:lnTo>
                  <a:lnTo>
                    <a:pt x="469" y="938"/>
                  </a:lnTo>
                  <a:lnTo>
                    <a:pt x="385" y="1057"/>
                  </a:lnTo>
                  <a:lnTo>
                    <a:pt x="310" y="1180"/>
                  </a:lnTo>
                  <a:lnTo>
                    <a:pt x="241" y="1308"/>
                  </a:lnTo>
                  <a:lnTo>
                    <a:pt x="181" y="1440"/>
                  </a:lnTo>
                  <a:lnTo>
                    <a:pt x="130" y="1576"/>
                  </a:lnTo>
                  <a:lnTo>
                    <a:pt x="86" y="1714"/>
                  </a:lnTo>
                  <a:lnTo>
                    <a:pt x="51" y="1855"/>
                  </a:lnTo>
                  <a:lnTo>
                    <a:pt x="25" y="1998"/>
                  </a:lnTo>
                  <a:lnTo>
                    <a:pt x="8" y="2142"/>
                  </a:lnTo>
                  <a:lnTo>
                    <a:pt x="0" y="2286"/>
                  </a:lnTo>
                  <a:lnTo>
                    <a:pt x="1" y="2432"/>
                  </a:lnTo>
                  <a:lnTo>
                    <a:pt x="10" y="2576"/>
                  </a:lnTo>
                  <a:lnTo>
                    <a:pt x="29" y="2720"/>
                  </a:lnTo>
                  <a:lnTo>
                    <a:pt x="57" y="2862"/>
                  </a:lnTo>
                  <a:lnTo>
                    <a:pt x="93" y="3003"/>
                  </a:lnTo>
                  <a:lnTo>
                    <a:pt x="137" y="3141"/>
                  </a:lnTo>
                  <a:lnTo>
                    <a:pt x="191" y="3276"/>
                  </a:lnTo>
                  <a:lnTo>
                    <a:pt x="252" y="3407"/>
                  </a:lnTo>
                  <a:lnTo>
                    <a:pt x="322" y="3534"/>
                  </a:lnTo>
                  <a:lnTo>
                    <a:pt x="399" y="3657"/>
                  </a:lnTo>
                  <a:lnTo>
                    <a:pt x="483" y="3775"/>
                  </a:lnTo>
                  <a:lnTo>
                    <a:pt x="575" y="3887"/>
                  </a:lnTo>
                  <a:lnTo>
                    <a:pt x="674" y="3993"/>
                  </a:lnTo>
                  <a:lnTo>
                    <a:pt x="778" y="4094"/>
                  </a:lnTo>
                  <a:lnTo>
                    <a:pt x="889" y="4187"/>
                  </a:lnTo>
                  <a:lnTo>
                    <a:pt x="1005" y="4274"/>
                  </a:lnTo>
                  <a:lnTo>
                    <a:pt x="1127" y="4353"/>
                  </a:lnTo>
                  <a:lnTo>
                    <a:pt x="1253" y="4424"/>
                  </a:lnTo>
                  <a:lnTo>
                    <a:pt x="1383" y="4488"/>
                  </a:lnTo>
                  <a:lnTo>
                    <a:pt x="1517" y="4543"/>
                  </a:lnTo>
                  <a:lnTo>
                    <a:pt x="1655" y="4590"/>
                  </a:lnTo>
                  <a:lnTo>
                    <a:pt x="1794" y="4628"/>
                  </a:lnTo>
                  <a:lnTo>
                    <a:pt x="1936" y="4658"/>
                  </a:lnTo>
                  <a:lnTo>
                    <a:pt x="2080" y="4679"/>
                  </a:lnTo>
                  <a:lnTo>
                    <a:pt x="2224" y="4691"/>
                  </a:lnTo>
                  <a:lnTo>
                    <a:pt x="2369" y="4694"/>
                  </a:lnTo>
                  <a:lnTo>
                    <a:pt x="2514" y="4688"/>
                  </a:lnTo>
                  <a:lnTo>
                    <a:pt x="2658" y="4673"/>
                  </a:lnTo>
                  <a:lnTo>
                    <a:pt x="2801" y="4649"/>
                  </a:lnTo>
                  <a:lnTo>
                    <a:pt x="2942" y="4616"/>
                  </a:lnTo>
                  <a:lnTo>
                    <a:pt x="3081" y="4575"/>
                  </a:lnTo>
                  <a:lnTo>
                    <a:pt x="2345" y="2347"/>
                  </a:lnTo>
                  <a:close/>
                </a:path>
              </a:pathLst>
            </a:custGeom>
            <a:solidFill>
              <a:srgbClr val="3D2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B34EE7C-E4CD-42DE-82BE-503A28AD5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6" y="4744"/>
              <a:ext cx="3081" cy="4694"/>
            </a:xfrm>
            <a:custGeom>
              <a:avLst/>
              <a:gdLst>
                <a:gd name="T0" fmla="*/ 2345 w 3081"/>
                <a:gd name="T1" fmla="*/ 2347 h 4694"/>
                <a:gd name="T2" fmla="*/ 2345 w 3081"/>
                <a:gd name="T3" fmla="*/ 0 h 4694"/>
                <a:gd name="T4" fmla="*/ 2200 w 3081"/>
                <a:gd name="T5" fmla="*/ 4 h 4694"/>
                <a:gd name="T6" fmla="*/ 2056 w 3081"/>
                <a:gd name="T7" fmla="*/ 18 h 4694"/>
                <a:gd name="T8" fmla="*/ 1913 w 3081"/>
                <a:gd name="T9" fmla="*/ 40 h 4694"/>
                <a:gd name="T10" fmla="*/ 1771 w 3081"/>
                <a:gd name="T11" fmla="*/ 71 h 4694"/>
                <a:gd name="T12" fmla="*/ 1632 w 3081"/>
                <a:gd name="T13" fmla="*/ 111 h 4694"/>
                <a:gd name="T14" fmla="*/ 1495 w 3081"/>
                <a:gd name="T15" fmla="*/ 160 h 4694"/>
                <a:gd name="T16" fmla="*/ 1361 w 3081"/>
                <a:gd name="T17" fmla="*/ 216 h 4694"/>
                <a:gd name="T18" fmla="*/ 1232 w 3081"/>
                <a:gd name="T19" fmla="*/ 281 h 4694"/>
                <a:gd name="T20" fmla="*/ 1107 w 3081"/>
                <a:gd name="T21" fmla="*/ 354 h 4694"/>
                <a:gd name="T22" fmla="*/ 986 w 3081"/>
                <a:gd name="T23" fmla="*/ 434 h 4694"/>
                <a:gd name="T24" fmla="*/ 870 w 3081"/>
                <a:gd name="T25" fmla="*/ 521 h 4694"/>
                <a:gd name="T26" fmla="*/ 761 w 3081"/>
                <a:gd name="T27" fmla="*/ 616 h 4694"/>
                <a:gd name="T28" fmla="*/ 657 w 3081"/>
                <a:gd name="T29" fmla="*/ 717 h 4694"/>
                <a:gd name="T30" fmla="*/ 560 w 3081"/>
                <a:gd name="T31" fmla="*/ 825 h 4694"/>
                <a:gd name="T32" fmla="*/ 469 w 3081"/>
                <a:gd name="T33" fmla="*/ 938 h 4694"/>
                <a:gd name="T34" fmla="*/ 385 w 3081"/>
                <a:gd name="T35" fmla="*/ 1057 h 4694"/>
                <a:gd name="T36" fmla="*/ 310 w 3081"/>
                <a:gd name="T37" fmla="*/ 1180 h 4694"/>
                <a:gd name="T38" fmla="*/ 241 w 3081"/>
                <a:gd name="T39" fmla="*/ 1308 h 4694"/>
                <a:gd name="T40" fmla="*/ 181 w 3081"/>
                <a:gd name="T41" fmla="*/ 1440 h 4694"/>
                <a:gd name="T42" fmla="*/ 130 w 3081"/>
                <a:gd name="T43" fmla="*/ 1576 h 4694"/>
                <a:gd name="T44" fmla="*/ 86 w 3081"/>
                <a:gd name="T45" fmla="*/ 1714 h 4694"/>
                <a:gd name="T46" fmla="*/ 51 w 3081"/>
                <a:gd name="T47" fmla="*/ 1855 h 4694"/>
                <a:gd name="T48" fmla="*/ 25 w 3081"/>
                <a:gd name="T49" fmla="*/ 1998 h 4694"/>
                <a:gd name="T50" fmla="*/ 8 w 3081"/>
                <a:gd name="T51" fmla="*/ 2142 h 4694"/>
                <a:gd name="T52" fmla="*/ 0 w 3081"/>
                <a:gd name="T53" fmla="*/ 2286 h 4694"/>
                <a:gd name="T54" fmla="*/ 1 w 3081"/>
                <a:gd name="T55" fmla="*/ 2432 h 4694"/>
                <a:gd name="T56" fmla="*/ 10 w 3081"/>
                <a:gd name="T57" fmla="*/ 2576 h 4694"/>
                <a:gd name="T58" fmla="*/ 29 w 3081"/>
                <a:gd name="T59" fmla="*/ 2720 h 4694"/>
                <a:gd name="T60" fmla="*/ 57 w 3081"/>
                <a:gd name="T61" fmla="*/ 2862 h 4694"/>
                <a:gd name="T62" fmla="*/ 93 w 3081"/>
                <a:gd name="T63" fmla="*/ 3003 h 4694"/>
                <a:gd name="T64" fmla="*/ 137 w 3081"/>
                <a:gd name="T65" fmla="*/ 3141 h 4694"/>
                <a:gd name="T66" fmla="*/ 191 w 3081"/>
                <a:gd name="T67" fmla="*/ 3276 h 4694"/>
                <a:gd name="T68" fmla="*/ 252 w 3081"/>
                <a:gd name="T69" fmla="*/ 3407 h 4694"/>
                <a:gd name="T70" fmla="*/ 322 w 3081"/>
                <a:gd name="T71" fmla="*/ 3534 h 4694"/>
                <a:gd name="T72" fmla="*/ 399 w 3081"/>
                <a:gd name="T73" fmla="*/ 3657 h 4694"/>
                <a:gd name="T74" fmla="*/ 483 w 3081"/>
                <a:gd name="T75" fmla="*/ 3775 h 4694"/>
                <a:gd name="T76" fmla="*/ 575 w 3081"/>
                <a:gd name="T77" fmla="*/ 3887 h 4694"/>
                <a:gd name="T78" fmla="*/ 674 w 3081"/>
                <a:gd name="T79" fmla="*/ 3993 h 4694"/>
                <a:gd name="T80" fmla="*/ 778 w 3081"/>
                <a:gd name="T81" fmla="*/ 4094 h 4694"/>
                <a:gd name="T82" fmla="*/ 889 w 3081"/>
                <a:gd name="T83" fmla="*/ 4187 h 4694"/>
                <a:gd name="T84" fmla="*/ 1005 w 3081"/>
                <a:gd name="T85" fmla="*/ 4274 h 4694"/>
                <a:gd name="T86" fmla="*/ 1127 w 3081"/>
                <a:gd name="T87" fmla="*/ 4353 h 4694"/>
                <a:gd name="T88" fmla="*/ 1253 w 3081"/>
                <a:gd name="T89" fmla="*/ 4424 h 4694"/>
                <a:gd name="T90" fmla="*/ 1383 w 3081"/>
                <a:gd name="T91" fmla="*/ 4488 h 4694"/>
                <a:gd name="T92" fmla="*/ 1517 w 3081"/>
                <a:gd name="T93" fmla="*/ 4543 h 4694"/>
                <a:gd name="T94" fmla="*/ 1655 w 3081"/>
                <a:gd name="T95" fmla="*/ 4590 h 4694"/>
                <a:gd name="T96" fmla="*/ 1794 w 3081"/>
                <a:gd name="T97" fmla="*/ 4628 h 4694"/>
                <a:gd name="T98" fmla="*/ 1936 w 3081"/>
                <a:gd name="T99" fmla="*/ 4658 h 4694"/>
                <a:gd name="T100" fmla="*/ 2080 w 3081"/>
                <a:gd name="T101" fmla="*/ 4679 h 4694"/>
                <a:gd name="T102" fmla="*/ 2224 w 3081"/>
                <a:gd name="T103" fmla="*/ 4691 h 4694"/>
                <a:gd name="T104" fmla="*/ 2369 w 3081"/>
                <a:gd name="T105" fmla="*/ 4694 h 4694"/>
                <a:gd name="T106" fmla="*/ 2514 w 3081"/>
                <a:gd name="T107" fmla="*/ 4688 h 4694"/>
                <a:gd name="T108" fmla="*/ 2658 w 3081"/>
                <a:gd name="T109" fmla="*/ 4673 h 4694"/>
                <a:gd name="T110" fmla="*/ 2801 w 3081"/>
                <a:gd name="T111" fmla="*/ 4649 h 4694"/>
                <a:gd name="T112" fmla="*/ 2942 w 3081"/>
                <a:gd name="T113" fmla="*/ 4616 h 4694"/>
                <a:gd name="T114" fmla="*/ 3081 w 3081"/>
                <a:gd name="T115" fmla="*/ 4575 h 4694"/>
                <a:gd name="T116" fmla="*/ 2345 w 3081"/>
                <a:gd name="T117" fmla="*/ 2347 h 4694"/>
                <a:gd name="T118" fmla="*/ 2345 w 3081"/>
                <a:gd name="T119" fmla="*/ 2347 h 4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1" h="4694">
                  <a:moveTo>
                    <a:pt x="2345" y="2347"/>
                  </a:moveTo>
                  <a:lnTo>
                    <a:pt x="2345" y="0"/>
                  </a:lnTo>
                  <a:lnTo>
                    <a:pt x="2200" y="4"/>
                  </a:lnTo>
                  <a:lnTo>
                    <a:pt x="2056" y="18"/>
                  </a:lnTo>
                  <a:lnTo>
                    <a:pt x="1913" y="40"/>
                  </a:lnTo>
                  <a:lnTo>
                    <a:pt x="1771" y="71"/>
                  </a:lnTo>
                  <a:lnTo>
                    <a:pt x="1632" y="111"/>
                  </a:lnTo>
                  <a:lnTo>
                    <a:pt x="1495" y="160"/>
                  </a:lnTo>
                  <a:lnTo>
                    <a:pt x="1361" y="216"/>
                  </a:lnTo>
                  <a:lnTo>
                    <a:pt x="1232" y="281"/>
                  </a:lnTo>
                  <a:lnTo>
                    <a:pt x="1107" y="354"/>
                  </a:lnTo>
                  <a:lnTo>
                    <a:pt x="986" y="434"/>
                  </a:lnTo>
                  <a:lnTo>
                    <a:pt x="870" y="521"/>
                  </a:lnTo>
                  <a:lnTo>
                    <a:pt x="761" y="616"/>
                  </a:lnTo>
                  <a:lnTo>
                    <a:pt x="657" y="717"/>
                  </a:lnTo>
                  <a:lnTo>
                    <a:pt x="560" y="825"/>
                  </a:lnTo>
                  <a:lnTo>
                    <a:pt x="469" y="938"/>
                  </a:lnTo>
                  <a:lnTo>
                    <a:pt x="385" y="1057"/>
                  </a:lnTo>
                  <a:lnTo>
                    <a:pt x="310" y="1180"/>
                  </a:lnTo>
                  <a:lnTo>
                    <a:pt x="241" y="1308"/>
                  </a:lnTo>
                  <a:lnTo>
                    <a:pt x="181" y="1440"/>
                  </a:lnTo>
                  <a:lnTo>
                    <a:pt x="130" y="1576"/>
                  </a:lnTo>
                  <a:lnTo>
                    <a:pt x="86" y="1714"/>
                  </a:lnTo>
                  <a:lnTo>
                    <a:pt x="51" y="1855"/>
                  </a:lnTo>
                  <a:lnTo>
                    <a:pt x="25" y="1998"/>
                  </a:lnTo>
                  <a:lnTo>
                    <a:pt x="8" y="2142"/>
                  </a:lnTo>
                  <a:lnTo>
                    <a:pt x="0" y="2286"/>
                  </a:lnTo>
                  <a:lnTo>
                    <a:pt x="1" y="2432"/>
                  </a:lnTo>
                  <a:lnTo>
                    <a:pt x="10" y="2576"/>
                  </a:lnTo>
                  <a:lnTo>
                    <a:pt x="29" y="2720"/>
                  </a:lnTo>
                  <a:lnTo>
                    <a:pt x="57" y="2862"/>
                  </a:lnTo>
                  <a:lnTo>
                    <a:pt x="93" y="3003"/>
                  </a:lnTo>
                  <a:lnTo>
                    <a:pt x="137" y="3141"/>
                  </a:lnTo>
                  <a:lnTo>
                    <a:pt x="191" y="3276"/>
                  </a:lnTo>
                  <a:lnTo>
                    <a:pt x="252" y="3407"/>
                  </a:lnTo>
                  <a:lnTo>
                    <a:pt x="322" y="3534"/>
                  </a:lnTo>
                  <a:lnTo>
                    <a:pt x="399" y="3657"/>
                  </a:lnTo>
                  <a:lnTo>
                    <a:pt x="483" y="3775"/>
                  </a:lnTo>
                  <a:lnTo>
                    <a:pt x="575" y="3887"/>
                  </a:lnTo>
                  <a:lnTo>
                    <a:pt x="674" y="3993"/>
                  </a:lnTo>
                  <a:lnTo>
                    <a:pt x="778" y="4094"/>
                  </a:lnTo>
                  <a:lnTo>
                    <a:pt x="889" y="4187"/>
                  </a:lnTo>
                  <a:lnTo>
                    <a:pt x="1005" y="4274"/>
                  </a:lnTo>
                  <a:lnTo>
                    <a:pt x="1127" y="4353"/>
                  </a:lnTo>
                  <a:lnTo>
                    <a:pt x="1253" y="4424"/>
                  </a:lnTo>
                  <a:lnTo>
                    <a:pt x="1383" y="4488"/>
                  </a:lnTo>
                  <a:lnTo>
                    <a:pt x="1517" y="4543"/>
                  </a:lnTo>
                  <a:lnTo>
                    <a:pt x="1655" y="4590"/>
                  </a:lnTo>
                  <a:lnTo>
                    <a:pt x="1794" y="4628"/>
                  </a:lnTo>
                  <a:lnTo>
                    <a:pt x="1936" y="4658"/>
                  </a:lnTo>
                  <a:lnTo>
                    <a:pt x="2080" y="4679"/>
                  </a:lnTo>
                  <a:lnTo>
                    <a:pt x="2224" y="4691"/>
                  </a:lnTo>
                  <a:lnTo>
                    <a:pt x="2369" y="4694"/>
                  </a:lnTo>
                  <a:lnTo>
                    <a:pt x="2514" y="4688"/>
                  </a:lnTo>
                  <a:lnTo>
                    <a:pt x="2658" y="4673"/>
                  </a:lnTo>
                  <a:lnTo>
                    <a:pt x="2801" y="4649"/>
                  </a:lnTo>
                  <a:lnTo>
                    <a:pt x="2942" y="4616"/>
                  </a:lnTo>
                  <a:lnTo>
                    <a:pt x="3081" y="4575"/>
                  </a:lnTo>
                  <a:lnTo>
                    <a:pt x="2345" y="2347"/>
                  </a:lnTo>
                  <a:lnTo>
                    <a:pt x="2345" y="2347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ADD76571-8E38-46D5-8DD7-E4D3DCF14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1380" cy="2228"/>
            </a:xfrm>
            <a:custGeom>
              <a:avLst/>
              <a:gdLst>
                <a:gd name="T0" fmla="*/ 0 w 1380"/>
                <a:gd name="T1" fmla="*/ 0 h 2228"/>
                <a:gd name="T2" fmla="*/ 736 w 1380"/>
                <a:gd name="T3" fmla="*/ 2228 h 2228"/>
                <a:gd name="T4" fmla="*/ 872 w 1380"/>
                <a:gd name="T5" fmla="*/ 2178 h 2228"/>
                <a:gd name="T6" fmla="*/ 1006 w 1380"/>
                <a:gd name="T7" fmla="*/ 2120 h 2228"/>
                <a:gd name="T8" fmla="*/ 1135 w 1380"/>
                <a:gd name="T9" fmla="*/ 2054 h 2228"/>
                <a:gd name="T10" fmla="*/ 1260 w 1380"/>
                <a:gd name="T11" fmla="*/ 1980 h 2228"/>
                <a:gd name="T12" fmla="*/ 1380 w 1380"/>
                <a:gd name="T13" fmla="*/ 1898 h 2228"/>
                <a:gd name="T14" fmla="*/ 0 w 1380"/>
                <a:gd name="T15" fmla="*/ 0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0" h="2228">
                  <a:moveTo>
                    <a:pt x="0" y="0"/>
                  </a:moveTo>
                  <a:lnTo>
                    <a:pt x="736" y="2228"/>
                  </a:lnTo>
                  <a:lnTo>
                    <a:pt x="872" y="2178"/>
                  </a:lnTo>
                  <a:lnTo>
                    <a:pt x="1006" y="2120"/>
                  </a:lnTo>
                  <a:lnTo>
                    <a:pt x="1135" y="2054"/>
                  </a:lnTo>
                  <a:lnTo>
                    <a:pt x="1260" y="1980"/>
                  </a:lnTo>
                  <a:lnTo>
                    <a:pt x="1380" y="1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538D9265-2569-40F6-8D28-53018772C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1380" cy="2228"/>
            </a:xfrm>
            <a:custGeom>
              <a:avLst/>
              <a:gdLst>
                <a:gd name="T0" fmla="*/ 0 w 1380"/>
                <a:gd name="T1" fmla="*/ 0 h 2228"/>
                <a:gd name="T2" fmla="*/ 736 w 1380"/>
                <a:gd name="T3" fmla="*/ 2228 h 2228"/>
                <a:gd name="T4" fmla="*/ 872 w 1380"/>
                <a:gd name="T5" fmla="*/ 2178 h 2228"/>
                <a:gd name="T6" fmla="*/ 1006 w 1380"/>
                <a:gd name="T7" fmla="*/ 2120 h 2228"/>
                <a:gd name="T8" fmla="*/ 1135 w 1380"/>
                <a:gd name="T9" fmla="*/ 2054 h 2228"/>
                <a:gd name="T10" fmla="*/ 1260 w 1380"/>
                <a:gd name="T11" fmla="*/ 1980 h 2228"/>
                <a:gd name="T12" fmla="*/ 1380 w 1380"/>
                <a:gd name="T13" fmla="*/ 1898 h 2228"/>
                <a:gd name="T14" fmla="*/ 0 w 1380"/>
                <a:gd name="T15" fmla="*/ 0 h 2228"/>
                <a:gd name="T16" fmla="*/ 0 w 1380"/>
                <a:gd name="T17" fmla="*/ 0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0" h="2228">
                  <a:moveTo>
                    <a:pt x="0" y="0"/>
                  </a:moveTo>
                  <a:lnTo>
                    <a:pt x="736" y="2228"/>
                  </a:lnTo>
                  <a:lnTo>
                    <a:pt x="872" y="2178"/>
                  </a:lnTo>
                  <a:lnTo>
                    <a:pt x="1006" y="2120"/>
                  </a:lnTo>
                  <a:lnTo>
                    <a:pt x="1135" y="2054"/>
                  </a:lnTo>
                  <a:lnTo>
                    <a:pt x="1260" y="1980"/>
                  </a:lnTo>
                  <a:lnTo>
                    <a:pt x="1380" y="189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3FA1257-51C6-421E-AF64-6B56691EC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194" cy="1898"/>
            </a:xfrm>
            <a:custGeom>
              <a:avLst/>
              <a:gdLst>
                <a:gd name="T0" fmla="*/ 0 w 2194"/>
                <a:gd name="T1" fmla="*/ 0 h 1898"/>
                <a:gd name="T2" fmla="*/ 1380 w 2194"/>
                <a:gd name="T3" fmla="*/ 1898 h 1898"/>
                <a:gd name="T4" fmla="*/ 1487 w 2194"/>
                <a:gd name="T5" fmla="*/ 1815 h 1898"/>
                <a:gd name="T6" fmla="*/ 1590 w 2194"/>
                <a:gd name="T7" fmla="*/ 1725 h 1898"/>
                <a:gd name="T8" fmla="*/ 1687 w 2194"/>
                <a:gd name="T9" fmla="*/ 1630 h 1898"/>
                <a:gd name="T10" fmla="*/ 1779 w 2194"/>
                <a:gd name="T11" fmla="*/ 1530 h 1898"/>
                <a:gd name="T12" fmla="*/ 1865 w 2194"/>
                <a:gd name="T13" fmla="*/ 1424 h 1898"/>
                <a:gd name="T14" fmla="*/ 1944 w 2194"/>
                <a:gd name="T15" fmla="*/ 1313 h 1898"/>
                <a:gd name="T16" fmla="*/ 2017 w 2194"/>
                <a:gd name="T17" fmla="*/ 1198 h 1898"/>
                <a:gd name="T18" fmla="*/ 2083 w 2194"/>
                <a:gd name="T19" fmla="*/ 1079 h 1898"/>
                <a:gd name="T20" fmla="*/ 2142 w 2194"/>
                <a:gd name="T21" fmla="*/ 956 h 1898"/>
                <a:gd name="T22" fmla="*/ 2194 w 2194"/>
                <a:gd name="T23" fmla="*/ 830 h 1898"/>
                <a:gd name="T24" fmla="*/ 0 w 2194"/>
                <a:gd name="T25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4" h="1898">
                  <a:moveTo>
                    <a:pt x="0" y="0"/>
                  </a:moveTo>
                  <a:lnTo>
                    <a:pt x="1380" y="1898"/>
                  </a:lnTo>
                  <a:lnTo>
                    <a:pt x="1487" y="1815"/>
                  </a:lnTo>
                  <a:lnTo>
                    <a:pt x="1590" y="1725"/>
                  </a:lnTo>
                  <a:lnTo>
                    <a:pt x="1687" y="1630"/>
                  </a:lnTo>
                  <a:lnTo>
                    <a:pt x="1779" y="1530"/>
                  </a:lnTo>
                  <a:lnTo>
                    <a:pt x="1865" y="1424"/>
                  </a:lnTo>
                  <a:lnTo>
                    <a:pt x="1944" y="1313"/>
                  </a:lnTo>
                  <a:lnTo>
                    <a:pt x="2017" y="1198"/>
                  </a:lnTo>
                  <a:lnTo>
                    <a:pt x="2083" y="1079"/>
                  </a:lnTo>
                  <a:lnTo>
                    <a:pt x="2142" y="956"/>
                  </a:lnTo>
                  <a:lnTo>
                    <a:pt x="2194" y="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5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03546ED-D293-464B-A276-CCA04CF2A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194" cy="1898"/>
            </a:xfrm>
            <a:custGeom>
              <a:avLst/>
              <a:gdLst>
                <a:gd name="T0" fmla="*/ 0 w 2194"/>
                <a:gd name="T1" fmla="*/ 0 h 1898"/>
                <a:gd name="T2" fmla="*/ 1380 w 2194"/>
                <a:gd name="T3" fmla="*/ 1898 h 1898"/>
                <a:gd name="T4" fmla="*/ 1487 w 2194"/>
                <a:gd name="T5" fmla="*/ 1815 h 1898"/>
                <a:gd name="T6" fmla="*/ 1590 w 2194"/>
                <a:gd name="T7" fmla="*/ 1725 h 1898"/>
                <a:gd name="T8" fmla="*/ 1687 w 2194"/>
                <a:gd name="T9" fmla="*/ 1630 h 1898"/>
                <a:gd name="T10" fmla="*/ 1779 w 2194"/>
                <a:gd name="T11" fmla="*/ 1530 h 1898"/>
                <a:gd name="T12" fmla="*/ 1865 w 2194"/>
                <a:gd name="T13" fmla="*/ 1424 h 1898"/>
                <a:gd name="T14" fmla="*/ 1944 w 2194"/>
                <a:gd name="T15" fmla="*/ 1313 h 1898"/>
                <a:gd name="T16" fmla="*/ 2017 w 2194"/>
                <a:gd name="T17" fmla="*/ 1198 h 1898"/>
                <a:gd name="T18" fmla="*/ 2083 w 2194"/>
                <a:gd name="T19" fmla="*/ 1079 h 1898"/>
                <a:gd name="T20" fmla="*/ 2142 w 2194"/>
                <a:gd name="T21" fmla="*/ 956 h 1898"/>
                <a:gd name="T22" fmla="*/ 2194 w 2194"/>
                <a:gd name="T23" fmla="*/ 830 h 1898"/>
                <a:gd name="T24" fmla="*/ 0 w 2194"/>
                <a:gd name="T25" fmla="*/ 0 h 1898"/>
                <a:gd name="T26" fmla="*/ 0 w 2194"/>
                <a:gd name="T27" fmla="*/ 0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4" h="1898">
                  <a:moveTo>
                    <a:pt x="0" y="0"/>
                  </a:moveTo>
                  <a:lnTo>
                    <a:pt x="1380" y="1898"/>
                  </a:lnTo>
                  <a:lnTo>
                    <a:pt x="1487" y="1815"/>
                  </a:lnTo>
                  <a:lnTo>
                    <a:pt x="1590" y="1725"/>
                  </a:lnTo>
                  <a:lnTo>
                    <a:pt x="1687" y="1630"/>
                  </a:lnTo>
                  <a:lnTo>
                    <a:pt x="1779" y="1530"/>
                  </a:lnTo>
                  <a:lnTo>
                    <a:pt x="1865" y="1424"/>
                  </a:lnTo>
                  <a:lnTo>
                    <a:pt x="1944" y="1313"/>
                  </a:lnTo>
                  <a:lnTo>
                    <a:pt x="2017" y="1198"/>
                  </a:lnTo>
                  <a:lnTo>
                    <a:pt x="2083" y="1079"/>
                  </a:lnTo>
                  <a:lnTo>
                    <a:pt x="2142" y="956"/>
                  </a:lnTo>
                  <a:lnTo>
                    <a:pt x="2194" y="83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C7E09B5-30D0-473D-9E32-16A9DECA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46" cy="830"/>
            </a:xfrm>
            <a:custGeom>
              <a:avLst/>
              <a:gdLst>
                <a:gd name="T0" fmla="*/ 0 w 2246"/>
                <a:gd name="T1" fmla="*/ 0 h 830"/>
                <a:gd name="T2" fmla="*/ 2194 w 2246"/>
                <a:gd name="T3" fmla="*/ 830 h 830"/>
                <a:gd name="T4" fmla="*/ 2221 w 2246"/>
                <a:gd name="T5" fmla="*/ 755 h 830"/>
                <a:gd name="T6" fmla="*/ 2246 w 2246"/>
                <a:gd name="T7" fmla="*/ 678 h 830"/>
                <a:gd name="T8" fmla="*/ 0 w 2246"/>
                <a:gd name="T9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6" h="830">
                  <a:moveTo>
                    <a:pt x="0" y="0"/>
                  </a:moveTo>
                  <a:lnTo>
                    <a:pt x="2194" y="830"/>
                  </a:lnTo>
                  <a:lnTo>
                    <a:pt x="2221" y="755"/>
                  </a:lnTo>
                  <a:lnTo>
                    <a:pt x="2246" y="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6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7F13BF7-BF9C-4CDD-87A0-54B65E80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46" cy="830"/>
            </a:xfrm>
            <a:custGeom>
              <a:avLst/>
              <a:gdLst>
                <a:gd name="T0" fmla="*/ 0 w 2246"/>
                <a:gd name="T1" fmla="*/ 0 h 830"/>
                <a:gd name="T2" fmla="*/ 2194 w 2246"/>
                <a:gd name="T3" fmla="*/ 830 h 830"/>
                <a:gd name="T4" fmla="*/ 2221 w 2246"/>
                <a:gd name="T5" fmla="*/ 755 h 830"/>
                <a:gd name="T6" fmla="*/ 2246 w 2246"/>
                <a:gd name="T7" fmla="*/ 678 h 830"/>
                <a:gd name="T8" fmla="*/ 0 w 2246"/>
                <a:gd name="T9" fmla="*/ 0 h 830"/>
                <a:gd name="T10" fmla="*/ 0 w 2246"/>
                <a:gd name="T11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6" h="830">
                  <a:moveTo>
                    <a:pt x="0" y="0"/>
                  </a:moveTo>
                  <a:lnTo>
                    <a:pt x="2194" y="830"/>
                  </a:lnTo>
                  <a:lnTo>
                    <a:pt x="2221" y="755"/>
                  </a:lnTo>
                  <a:lnTo>
                    <a:pt x="2246" y="67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AC3AE3EB-1C4F-445D-84BA-B3E40EEAA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62" cy="678"/>
            </a:xfrm>
            <a:custGeom>
              <a:avLst/>
              <a:gdLst>
                <a:gd name="T0" fmla="*/ 0 w 2262"/>
                <a:gd name="T1" fmla="*/ 0 h 678"/>
                <a:gd name="T2" fmla="*/ 2246 w 2262"/>
                <a:gd name="T3" fmla="*/ 678 h 678"/>
                <a:gd name="T4" fmla="*/ 2262 w 2262"/>
                <a:gd name="T5" fmla="*/ 621 h 678"/>
                <a:gd name="T6" fmla="*/ 0 w 2262"/>
                <a:gd name="T7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2" h="678">
                  <a:moveTo>
                    <a:pt x="0" y="0"/>
                  </a:moveTo>
                  <a:lnTo>
                    <a:pt x="2246" y="678"/>
                  </a:lnTo>
                  <a:lnTo>
                    <a:pt x="2262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8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436343D-F714-4649-92CF-5F064D1D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62" cy="678"/>
            </a:xfrm>
            <a:custGeom>
              <a:avLst/>
              <a:gdLst>
                <a:gd name="T0" fmla="*/ 0 w 2262"/>
                <a:gd name="T1" fmla="*/ 0 h 678"/>
                <a:gd name="T2" fmla="*/ 2246 w 2262"/>
                <a:gd name="T3" fmla="*/ 678 h 678"/>
                <a:gd name="T4" fmla="*/ 2262 w 2262"/>
                <a:gd name="T5" fmla="*/ 621 h 678"/>
                <a:gd name="T6" fmla="*/ 0 w 2262"/>
                <a:gd name="T7" fmla="*/ 0 h 678"/>
                <a:gd name="T8" fmla="*/ 0 w 2262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2" h="678">
                  <a:moveTo>
                    <a:pt x="0" y="0"/>
                  </a:moveTo>
                  <a:lnTo>
                    <a:pt x="2246" y="678"/>
                  </a:lnTo>
                  <a:lnTo>
                    <a:pt x="2262" y="62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5604A680-9EA4-44A7-A5FE-865A98CB1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95" cy="621"/>
            </a:xfrm>
            <a:custGeom>
              <a:avLst/>
              <a:gdLst>
                <a:gd name="T0" fmla="*/ 0 w 2295"/>
                <a:gd name="T1" fmla="*/ 0 h 621"/>
                <a:gd name="T2" fmla="*/ 2262 w 2295"/>
                <a:gd name="T3" fmla="*/ 621 h 621"/>
                <a:gd name="T4" fmla="*/ 2295 w 2295"/>
                <a:gd name="T5" fmla="*/ 487 h 621"/>
                <a:gd name="T6" fmla="*/ 0 w 2295"/>
                <a:gd name="T7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5" h="621">
                  <a:moveTo>
                    <a:pt x="0" y="0"/>
                  </a:moveTo>
                  <a:lnTo>
                    <a:pt x="2262" y="621"/>
                  </a:lnTo>
                  <a:lnTo>
                    <a:pt x="2295" y="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A4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C1B7363-955A-410E-B27C-25F516A5F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7091"/>
              <a:ext cx="2295" cy="621"/>
            </a:xfrm>
            <a:custGeom>
              <a:avLst/>
              <a:gdLst>
                <a:gd name="T0" fmla="*/ 0 w 2295"/>
                <a:gd name="T1" fmla="*/ 0 h 621"/>
                <a:gd name="T2" fmla="*/ 2262 w 2295"/>
                <a:gd name="T3" fmla="*/ 621 h 621"/>
                <a:gd name="T4" fmla="*/ 2295 w 2295"/>
                <a:gd name="T5" fmla="*/ 487 h 621"/>
                <a:gd name="T6" fmla="*/ 0 w 2295"/>
                <a:gd name="T7" fmla="*/ 0 h 621"/>
                <a:gd name="T8" fmla="*/ 0 w 2295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5" h="621">
                  <a:moveTo>
                    <a:pt x="0" y="0"/>
                  </a:moveTo>
                  <a:lnTo>
                    <a:pt x="2262" y="621"/>
                  </a:lnTo>
                  <a:lnTo>
                    <a:pt x="2295" y="48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797EBDE-4D40-4AD9-8B50-2F302742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6766"/>
              <a:ext cx="2345" cy="812"/>
            </a:xfrm>
            <a:custGeom>
              <a:avLst/>
              <a:gdLst>
                <a:gd name="T0" fmla="*/ 0 w 2345"/>
                <a:gd name="T1" fmla="*/ 325 h 812"/>
                <a:gd name="T2" fmla="*/ 2295 w 2345"/>
                <a:gd name="T3" fmla="*/ 812 h 812"/>
                <a:gd name="T4" fmla="*/ 2319 w 2345"/>
                <a:gd name="T5" fmla="*/ 678 h 812"/>
                <a:gd name="T6" fmla="*/ 2336 w 2345"/>
                <a:gd name="T7" fmla="*/ 543 h 812"/>
                <a:gd name="T8" fmla="*/ 2344 w 2345"/>
                <a:gd name="T9" fmla="*/ 408 h 812"/>
                <a:gd name="T10" fmla="*/ 2345 w 2345"/>
                <a:gd name="T11" fmla="*/ 272 h 812"/>
                <a:gd name="T12" fmla="*/ 2338 w 2345"/>
                <a:gd name="T13" fmla="*/ 136 h 812"/>
                <a:gd name="T14" fmla="*/ 2323 w 2345"/>
                <a:gd name="T15" fmla="*/ 0 h 812"/>
                <a:gd name="T16" fmla="*/ 0 w 2345"/>
                <a:gd name="T17" fmla="*/ 32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5" h="812">
                  <a:moveTo>
                    <a:pt x="0" y="325"/>
                  </a:moveTo>
                  <a:lnTo>
                    <a:pt x="2295" y="812"/>
                  </a:lnTo>
                  <a:lnTo>
                    <a:pt x="2319" y="678"/>
                  </a:lnTo>
                  <a:lnTo>
                    <a:pt x="2336" y="543"/>
                  </a:lnTo>
                  <a:lnTo>
                    <a:pt x="2344" y="408"/>
                  </a:lnTo>
                  <a:lnTo>
                    <a:pt x="2345" y="272"/>
                  </a:lnTo>
                  <a:lnTo>
                    <a:pt x="2338" y="136"/>
                  </a:lnTo>
                  <a:lnTo>
                    <a:pt x="2323" y="0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rgbClr val="00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83E890F4-14BB-4B83-8EDF-B5695B0AD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6766"/>
              <a:ext cx="2345" cy="812"/>
            </a:xfrm>
            <a:custGeom>
              <a:avLst/>
              <a:gdLst>
                <a:gd name="T0" fmla="*/ 0 w 2345"/>
                <a:gd name="T1" fmla="*/ 325 h 812"/>
                <a:gd name="T2" fmla="*/ 2295 w 2345"/>
                <a:gd name="T3" fmla="*/ 812 h 812"/>
                <a:gd name="T4" fmla="*/ 2319 w 2345"/>
                <a:gd name="T5" fmla="*/ 678 h 812"/>
                <a:gd name="T6" fmla="*/ 2336 w 2345"/>
                <a:gd name="T7" fmla="*/ 543 h 812"/>
                <a:gd name="T8" fmla="*/ 2344 w 2345"/>
                <a:gd name="T9" fmla="*/ 408 h 812"/>
                <a:gd name="T10" fmla="*/ 2345 w 2345"/>
                <a:gd name="T11" fmla="*/ 272 h 812"/>
                <a:gd name="T12" fmla="*/ 2338 w 2345"/>
                <a:gd name="T13" fmla="*/ 136 h 812"/>
                <a:gd name="T14" fmla="*/ 2323 w 2345"/>
                <a:gd name="T15" fmla="*/ 0 h 812"/>
                <a:gd name="T16" fmla="*/ 0 w 2345"/>
                <a:gd name="T17" fmla="*/ 325 h 812"/>
                <a:gd name="T18" fmla="*/ 0 w 2345"/>
                <a:gd name="T19" fmla="*/ 32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812">
                  <a:moveTo>
                    <a:pt x="0" y="325"/>
                  </a:moveTo>
                  <a:lnTo>
                    <a:pt x="2295" y="812"/>
                  </a:lnTo>
                  <a:lnTo>
                    <a:pt x="2319" y="678"/>
                  </a:lnTo>
                  <a:lnTo>
                    <a:pt x="2336" y="543"/>
                  </a:lnTo>
                  <a:lnTo>
                    <a:pt x="2344" y="408"/>
                  </a:lnTo>
                  <a:lnTo>
                    <a:pt x="2345" y="272"/>
                  </a:lnTo>
                  <a:lnTo>
                    <a:pt x="2338" y="136"/>
                  </a:lnTo>
                  <a:lnTo>
                    <a:pt x="2323" y="0"/>
                  </a:lnTo>
                  <a:lnTo>
                    <a:pt x="0" y="325"/>
                  </a:lnTo>
                  <a:lnTo>
                    <a:pt x="0" y="325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4" name="Freeform 19">
              <a:extLst>
                <a:ext uri="{FF2B5EF4-FFF2-40B4-BE49-F238E27FC236}">
                  <a16:creationId xmlns:a16="http://schemas.microsoft.com/office/drawing/2014/main" id="{B279C716-726C-41AE-9809-284C4E52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586"/>
              <a:ext cx="2323" cy="1505"/>
            </a:xfrm>
            <a:custGeom>
              <a:avLst/>
              <a:gdLst>
                <a:gd name="T0" fmla="*/ 0 w 2323"/>
                <a:gd name="T1" fmla="*/ 1505 h 1505"/>
                <a:gd name="T2" fmla="*/ 2323 w 2323"/>
                <a:gd name="T3" fmla="*/ 1180 h 1505"/>
                <a:gd name="T4" fmla="*/ 2299 w 2323"/>
                <a:gd name="T5" fmla="*/ 1037 h 1505"/>
                <a:gd name="T6" fmla="*/ 2265 w 2323"/>
                <a:gd name="T7" fmla="*/ 896 h 1505"/>
                <a:gd name="T8" fmla="*/ 2223 w 2323"/>
                <a:gd name="T9" fmla="*/ 757 h 1505"/>
                <a:gd name="T10" fmla="*/ 2173 w 2323"/>
                <a:gd name="T11" fmla="*/ 620 h 1505"/>
                <a:gd name="T12" fmla="*/ 2114 w 2323"/>
                <a:gd name="T13" fmla="*/ 488 h 1505"/>
                <a:gd name="T14" fmla="*/ 2047 w 2323"/>
                <a:gd name="T15" fmla="*/ 359 h 1505"/>
                <a:gd name="T16" fmla="*/ 1972 w 2323"/>
                <a:gd name="T17" fmla="*/ 234 h 1505"/>
                <a:gd name="T18" fmla="*/ 1890 w 2323"/>
                <a:gd name="T19" fmla="*/ 114 h 1505"/>
                <a:gd name="T20" fmla="*/ 1800 w 2323"/>
                <a:gd name="T21" fmla="*/ 0 h 1505"/>
                <a:gd name="T22" fmla="*/ 0 w 2323"/>
                <a:gd name="T23" fmla="*/ 1505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3" h="1505">
                  <a:moveTo>
                    <a:pt x="0" y="1505"/>
                  </a:moveTo>
                  <a:lnTo>
                    <a:pt x="2323" y="1180"/>
                  </a:lnTo>
                  <a:lnTo>
                    <a:pt x="2299" y="1037"/>
                  </a:lnTo>
                  <a:lnTo>
                    <a:pt x="2265" y="896"/>
                  </a:lnTo>
                  <a:lnTo>
                    <a:pt x="2223" y="757"/>
                  </a:lnTo>
                  <a:lnTo>
                    <a:pt x="2173" y="620"/>
                  </a:lnTo>
                  <a:lnTo>
                    <a:pt x="2114" y="488"/>
                  </a:lnTo>
                  <a:lnTo>
                    <a:pt x="2047" y="359"/>
                  </a:lnTo>
                  <a:lnTo>
                    <a:pt x="1972" y="234"/>
                  </a:lnTo>
                  <a:lnTo>
                    <a:pt x="1890" y="114"/>
                  </a:lnTo>
                  <a:lnTo>
                    <a:pt x="1800" y="0"/>
                  </a:lnTo>
                  <a:lnTo>
                    <a:pt x="0" y="1505"/>
                  </a:lnTo>
                  <a:close/>
                </a:path>
              </a:pathLst>
            </a:custGeom>
            <a:solidFill>
              <a:srgbClr val="2BC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5" name="Freeform 20">
              <a:extLst>
                <a:ext uri="{FF2B5EF4-FFF2-40B4-BE49-F238E27FC236}">
                  <a16:creationId xmlns:a16="http://schemas.microsoft.com/office/drawing/2014/main" id="{5B6A0862-C61E-46C8-BB3E-09F55B99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586"/>
              <a:ext cx="2323" cy="1505"/>
            </a:xfrm>
            <a:custGeom>
              <a:avLst/>
              <a:gdLst>
                <a:gd name="T0" fmla="*/ 0 w 2323"/>
                <a:gd name="T1" fmla="*/ 1505 h 1505"/>
                <a:gd name="T2" fmla="*/ 2323 w 2323"/>
                <a:gd name="T3" fmla="*/ 1180 h 1505"/>
                <a:gd name="T4" fmla="*/ 2299 w 2323"/>
                <a:gd name="T5" fmla="*/ 1037 h 1505"/>
                <a:gd name="T6" fmla="*/ 2265 w 2323"/>
                <a:gd name="T7" fmla="*/ 896 h 1505"/>
                <a:gd name="T8" fmla="*/ 2223 w 2323"/>
                <a:gd name="T9" fmla="*/ 757 h 1505"/>
                <a:gd name="T10" fmla="*/ 2173 w 2323"/>
                <a:gd name="T11" fmla="*/ 620 h 1505"/>
                <a:gd name="T12" fmla="*/ 2114 w 2323"/>
                <a:gd name="T13" fmla="*/ 488 h 1505"/>
                <a:gd name="T14" fmla="*/ 2047 w 2323"/>
                <a:gd name="T15" fmla="*/ 359 h 1505"/>
                <a:gd name="T16" fmla="*/ 1972 w 2323"/>
                <a:gd name="T17" fmla="*/ 234 h 1505"/>
                <a:gd name="T18" fmla="*/ 1890 w 2323"/>
                <a:gd name="T19" fmla="*/ 114 h 1505"/>
                <a:gd name="T20" fmla="*/ 1800 w 2323"/>
                <a:gd name="T21" fmla="*/ 0 h 1505"/>
                <a:gd name="T22" fmla="*/ 0 w 2323"/>
                <a:gd name="T23" fmla="*/ 1505 h 1505"/>
                <a:gd name="T24" fmla="*/ 0 w 2323"/>
                <a:gd name="T25" fmla="*/ 1505 h 1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3" h="1505">
                  <a:moveTo>
                    <a:pt x="0" y="1505"/>
                  </a:moveTo>
                  <a:lnTo>
                    <a:pt x="2323" y="1180"/>
                  </a:lnTo>
                  <a:lnTo>
                    <a:pt x="2299" y="1037"/>
                  </a:lnTo>
                  <a:lnTo>
                    <a:pt x="2265" y="896"/>
                  </a:lnTo>
                  <a:lnTo>
                    <a:pt x="2223" y="757"/>
                  </a:lnTo>
                  <a:lnTo>
                    <a:pt x="2173" y="620"/>
                  </a:lnTo>
                  <a:lnTo>
                    <a:pt x="2114" y="488"/>
                  </a:lnTo>
                  <a:lnTo>
                    <a:pt x="2047" y="359"/>
                  </a:lnTo>
                  <a:lnTo>
                    <a:pt x="1972" y="234"/>
                  </a:lnTo>
                  <a:lnTo>
                    <a:pt x="1890" y="114"/>
                  </a:lnTo>
                  <a:lnTo>
                    <a:pt x="1800" y="0"/>
                  </a:lnTo>
                  <a:lnTo>
                    <a:pt x="0" y="1505"/>
                  </a:lnTo>
                  <a:lnTo>
                    <a:pt x="0" y="1505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7" name="Freeform 21">
              <a:extLst>
                <a:ext uri="{FF2B5EF4-FFF2-40B4-BE49-F238E27FC236}">
                  <a16:creationId xmlns:a16="http://schemas.microsoft.com/office/drawing/2014/main" id="{9375C38E-98E2-4239-BAF9-508B6D3BB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22"/>
              <a:ext cx="1800" cy="1769"/>
            </a:xfrm>
            <a:custGeom>
              <a:avLst/>
              <a:gdLst>
                <a:gd name="T0" fmla="*/ 0 w 1800"/>
                <a:gd name="T1" fmla="*/ 1769 h 1769"/>
                <a:gd name="T2" fmla="*/ 1800 w 1800"/>
                <a:gd name="T3" fmla="*/ 264 h 1769"/>
                <a:gd name="T4" fmla="*/ 1719 w 1800"/>
                <a:gd name="T5" fmla="*/ 171 h 1769"/>
                <a:gd name="T6" fmla="*/ 1632 w 1800"/>
                <a:gd name="T7" fmla="*/ 83 h 1769"/>
                <a:gd name="T8" fmla="*/ 1541 w 1800"/>
                <a:gd name="T9" fmla="*/ 0 h 1769"/>
                <a:gd name="T10" fmla="*/ 0 w 1800"/>
                <a:gd name="T11" fmla="*/ 176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0" h="1769">
                  <a:moveTo>
                    <a:pt x="0" y="1769"/>
                  </a:moveTo>
                  <a:lnTo>
                    <a:pt x="1800" y="264"/>
                  </a:lnTo>
                  <a:lnTo>
                    <a:pt x="1719" y="171"/>
                  </a:lnTo>
                  <a:lnTo>
                    <a:pt x="1632" y="83"/>
                  </a:lnTo>
                  <a:lnTo>
                    <a:pt x="1541" y="0"/>
                  </a:lnTo>
                  <a:lnTo>
                    <a:pt x="0" y="1769"/>
                  </a:lnTo>
                  <a:close/>
                </a:path>
              </a:pathLst>
            </a:custGeom>
            <a:solidFill>
              <a:srgbClr val="56C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8" name="Freeform 22">
              <a:extLst>
                <a:ext uri="{FF2B5EF4-FFF2-40B4-BE49-F238E27FC236}">
                  <a16:creationId xmlns:a16="http://schemas.microsoft.com/office/drawing/2014/main" id="{F5758622-28F2-4800-993C-24E6C50EB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22"/>
              <a:ext cx="1800" cy="1769"/>
            </a:xfrm>
            <a:custGeom>
              <a:avLst/>
              <a:gdLst>
                <a:gd name="T0" fmla="*/ 0 w 1800"/>
                <a:gd name="T1" fmla="*/ 1769 h 1769"/>
                <a:gd name="T2" fmla="*/ 1800 w 1800"/>
                <a:gd name="T3" fmla="*/ 264 h 1769"/>
                <a:gd name="T4" fmla="*/ 1719 w 1800"/>
                <a:gd name="T5" fmla="*/ 171 h 1769"/>
                <a:gd name="T6" fmla="*/ 1632 w 1800"/>
                <a:gd name="T7" fmla="*/ 83 h 1769"/>
                <a:gd name="T8" fmla="*/ 1541 w 1800"/>
                <a:gd name="T9" fmla="*/ 0 h 1769"/>
                <a:gd name="T10" fmla="*/ 0 w 1800"/>
                <a:gd name="T11" fmla="*/ 1769 h 1769"/>
                <a:gd name="T12" fmla="*/ 0 w 1800"/>
                <a:gd name="T13" fmla="*/ 176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1769">
                  <a:moveTo>
                    <a:pt x="0" y="1769"/>
                  </a:moveTo>
                  <a:lnTo>
                    <a:pt x="1800" y="264"/>
                  </a:lnTo>
                  <a:lnTo>
                    <a:pt x="1719" y="171"/>
                  </a:lnTo>
                  <a:lnTo>
                    <a:pt x="1632" y="83"/>
                  </a:lnTo>
                  <a:lnTo>
                    <a:pt x="1541" y="0"/>
                  </a:lnTo>
                  <a:lnTo>
                    <a:pt x="0" y="1769"/>
                  </a:lnTo>
                  <a:lnTo>
                    <a:pt x="0" y="1769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9" name="Freeform 23">
              <a:extLst>
                <a:ext uri="{FF2B5EF4-FFF2-40B4-BE49-F238E27FC236}">
                  <a16:creationId xmlns:a16="http://schemas.microsoft.com/office/drawing/2014/main" id="{B48F0FEB-820D-4335-9007-0C4C6A35C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18"/>
              <a:ext cx="1541" cy="1773"/>
            </a:xfrm>
            <a:custGeom>
              <a:avLst/>
              <a:gdLst>
                <a:gd name="T0" fmla="*/ 0 w 1541"/>
                <a:gd name="T1" fmla="*/ 1773 h 1773"/>
                <a:gd name="T2" fmla="*/ 1541 w 1541"/>
                <a:gd name="T3" fmla="*/ 4 h 1773"/>
                <a:gd name="T4" fmla="*/ 1537 w 1541"/>
                <a:gd name="T5" fmla="*/ 0 h 1773"/>
                <a:gd name="T6" fmla="*/ 0 w 1541"/>
                <a:gd name="T7" fmla="*/ 1773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1" h="1773">
                  <a:moveTo>
                    <a:pt x="0" y="1773"/>
                  </a:moveTo>
                  <a:lnTo>
                    <a:pt x="1541" y="4"/>
                  </a:lnTo>
                  <a:lnTo>
                    <a:pt x="1537" y="0"/>
                  </a:lnTo>
                  <a:lnTo>
                    <a:pt x="0" y="1773"/>
                  </a:lnTo>
                  <a:close/>
                </a:path>
              </a:pathLst>
            </a:custGeom>
            <a:solidFill>
              <a:srgbClr val="9D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1" name="Freeform 24">
              <a:extLst>
                <a:ext uri="{FF2B5EF4-FFF2-40B4-BE49-F238E27FC236}">
                  <a16:creationId xmlns:a16="http://schemas.microsoft.com/office/drawing/2014/main" id="{64ADF076-21D6-4DE1-9130-EDAC9AC61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18"/>
              <a:ext cx="1541" cy="1773"/>
            </a:xfrm>
            <a:custGeom>
              <a:avLst/>
              <a:gdLst>
                <a:gd name="T0" fmla="*/ 0 w 1541"/>
                <a:gd name="T1" fmla="*/ 1773 h 1773"/>
                <a:gd name="T2" fmla="*/ 1541 w 1541"/>
                <a:gd name="T3" fmla="*/ 4 h 1773"/>
                <a:gd name="T4" fmla="*/ 1537 w 1541"/>
                <a:gd name="T5" fmla="*/ 0 h 1773"/>
                <a:gd name="T6" fmla="*/ 0 w 1541"/>
                <a:gd name="T7" fmla="*/ 1773 h 1773"/>
                <a:gd name="T8" fmla="*/ 0 w 1541"/>
                <a:gd name="T9" fmla="*/ 1773 h 1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1" h="1773">
                  <a:moveTo>
                    <a:pt x="0" y="1773"/>
                  </a:moveTo>
                  <a:lnTo>
                    <a:pt x="1541" y="4"/>
                  </a:lnTo>
                  <a:lnTo>
                    <a:pt x="1537" y="0"/>
                  </a:lnTo>
                  <a:lnTo>
                    <a:pt x="0" y="1773"/>
                  </a:lnTo>
                  <a:lnTo>
                    <a:pt x="0" y="1773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2" name="Freeform 25">
              <a:extLst>
                <a:ext uri="{FF2B5EF4-FFF2-40B4-BE49-F238E27FC236}">
                  <a16:creationId xmlns:a16="http://schemas.microsoft.com/office/drawing/2014/main" id="{18B7F54B-4FD1-4DD9-A59D-D564DE680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08"/>
              <a:ext cx="1537" cy="1783"/>
            </a:xfrm>
            <a:custGeom>
              <a:avLst/>
              <a:gdLst>
                <a:gd name="T0" fmla="*/ 0 w 1537"/>
                <a:gd name="T1" fmla="*/ 1783 h 1783"/>
                <a:gd name="T2" fmla="*/ 1537 w 1537"/>
                <a:gd name="T3" fmla="*/ 10 h 1783"/>
                <a:gd name="T4" fmla="*/ 1525 w 1537"/>
                <a:gd name="T5" fmla="*/ 0 h 1783"/>
                <a:gd name="T6" fmla="*/ 0 w 1537"/>
                <a:gd name="T7" fmla="*/ 1783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7" h="1783">
                  <a:moveTo>
                    <a:pt x="0" y="1783"/>
                  </a:moveTo>
                  <a:lnTo>
                    <a:pt x="1537" y="10"/>
                  </a:lnTo>
                  <a:lnTo>
                    <a:pt x="1525" y="0"/>
                  </a:lnTo>
                  <a:lnTo>
                    <a:pt x="0" y="1783"/>
                  </a:lnTo>
                  <a:close/>
                </a:path>
              </a:pathLst>
            </a:custGeom>
            <a:solidFill>
              <a:srgbClr val="DC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3" name="Freeform 26">
              <a:extLst>
                <a:ext uri="{FF2B5EF4-FFF2-40B4-BE49-F238E27FC236}">
                  <a16:creationId xmlns:a16="http://schemas.microsoft.com/office/drawing/2014/main" id="{C5983433-EC1C-4954-85F4-D400F7703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5308"/>
              <a:ext cx="1537" cy="1783"/>
            </a:xfrm>
            <a:custGeom>
              <a:avLst/>
              <a:gdLst>
                <a:gd name="T0" fmla="*/ 0 w 1537"/>
                <a:gd name="T1" fmla="*/ 1783 h 1783"/>
                <a:gd name="T2" fmla="*/ 1537 w 1537"/>
                <a:gd name="T3" fmla="*/ 10 h 1783"/>
                <a:gd name="T4" fmla="*/ 1525 w 1537"/>
                <a:gd name="T5" fmla="*/ 0 h 1783"/>
                <a:gd name="T6" fmla="*/ 0 w 1537"/>
                <a:gd name="T7" fmla="*/ 1783 h 1783"/>
                <a:gd name="T8" fmla="*/ 0 w 1537"/>
                <a:gd name="T9" fmla="*/ 1783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7" h="1783">
                  <a:moveTo>
                    <a:pt x="0" y="1783"/>
                  </a:moveTo>
                  <a:lnTo>
                    <a:pt x="1537" y="10"/>
                  </a:lnTo>
                  <a:lnTo>
                    <a:pt x="1525" y="0"/>
                  </a:lnTo>
                  <a:lnTo>
                    <a:pt x="0" y="1783"/>
                  </a:lnTo>
                  <a:lnTo>
                    <a:pt x="0" y="1783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4" name="Freeform 27">
              <a:extLst>
                <a:ext uri="{FF2B5EF4-FFF2-40B4-BE49-F238E27FC236}">
                  <a16:creationId xmlns:a16="http://schemas.microsoft.com/office/drawing/2014/main" id="{8A1D83FD-E873-48F3-9305-48F396974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962"/>
              <a:ext cx="1525" cy="2129"/>
            </a:xfrm>
            <a:custGeom>
              <a:avLst/>
              <a:gdLst>
                <a:gd name="T0" fmla="*/ 0 w 1525"/>
                <a:gd name="T1" fmla="*/ 2129 h 2129"/>
                <a:gd name="T2" fmla="*/ 1525 w 1525"/>
                <a:gd name="T3" fmla="*/ 346 h 2129"/>
                <a:gd name="T4" fmla="*/ 1425 w 1525"/>
                <a:gd name="T5" fmla="*/ 265 h 2129"/>
                <a:gd name="T6" fmla="*/ 1322 w 1525"/>
                <a:gd name="T7" fmla="*/ 190 h 2129"/>
                <a:gd name="T8" fmla="*/ 1214 w 1525"/>
                <a:gd name="T9" fmla="*/ 120 h 2129"/>
                <a:gd name="T10" fmla="*/ 1102 w 1525"/>
                <a:gd name="T11" fmla="*/ 57 h 2129"/>
                <a:gd name="T12" fmla="*/ 987 w 1525"/>
                <a:gd name="T13" fmla="*/ 0 h 2129"/>
                <a:gd name="T14" fmla="*/ 0 w 1525"/>
                <a:gd name="T15" fmla="*/ 2129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5" h="2129">
                  <a:moveTo>
                    <a:pt x="0" y="2129"/>
                  </a:moveTo>
                  <a:lnTo>
                    <a:pt x="1525" y="346"/>
                  </a:lnTo>
                  <a:lnTo>
                    <a:pt x="1425" y="265"/>
                  </a:lnTo>
                  <a:lnTo>
                    <a:pt x="1322" y="190"/>
                  </a:lnTo>
                  <a:lnTo>
                    <a:pt x="1214" y="120"/>
                  </a:lnTo>
                  <a:lnTo>
                    <a:pt x="1102" y="57"/>
                  </a:lnTo>
                  <a:lnTo>
                    <a:pt x="987" y="0"/>
                  </a:lnTo>
                  <a:lnTo>
                    <a:pt x="0" y="2129"/>
                  </a:lnTo>
                  <a:close/>
                </a:path>
              </a:pathLst>
            </a:custGeom>
            <a:solidFill>
              <a:srgbClr val="FEC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5" name="Freeform 28">
              <a:extLst>
                <a:ext uri="{FF2B5EF4-FFF2-40B4-BE49-F238E27FC236}">
                  <a16:creationId xmlns:a16="http://schemas.microsoft.com/office/drawing/2014/main" id="{772CFC7E-E780-4FD6-9DE0-6944F3D58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962"/>
              <a:ext cx="1525" cy="2129"/>
            </a:xfrm>
            <a:custGeom>
              <a:avLst/>
              <a:gdLst>
                <a:gd name="T0" fmla="*/ 0 w 1525"/>
                <a:gd name="T1" fmla="*/ 2129 h 2129"/>
                <a:gd name="T2" fmla="*/ 1525 w 1525"/>
                <a:gd name="T3" fmla="*/ 346 h 2129"/>
                <a:gd name="T4" fmla="*/ 1425 w 1525"/>
                <a:gd name="T5" fmla="*/ 265 h 2129"/>
                <a:gd name="T6" fmla="*/ 1322 w 1525"/>
                <a:gd name="T7" fmla="*/ 190 h 2129"/>
                <a:gd name="T8" fmla="*/ 1214 w 1525"/>
                <a:gd name="T9" fmla="*/ 120 h 2129"/>
                <a:gd name="T10" fmla="*/ 1102 w 1525"/>
                <a:gd name="T11" fmla="*/ 57 h 2129"/>
                <a:gd name="T12" fmla="*/ 987 w 1525"/>
                <a:gd name="T13" fmla="*/ 0 h 2129"/>
                <a:gd name="T14" fmla="*/ 0 w 1525"/>
                <a:gd name="T15" fmla="*/ 2129 h 2129"/>
                <a:gd name="T16" fmla="*/ 0 w 1525"/>
                <a:gd name="T17" fmla="*/ 2129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5" h="2129">
                  <a:moveTo>
                    <a:pt x="0" y="2129"/>
                  </a:moveTo>
                  <a:lnTo>
                    <a:pt x="1525" y="346"/>
                  </a:lnTo>
                  <a:lnTo>
                    <a:pt x="1425" y="265"/>
                  </a:lnTo>
                  <a:lnTo>
                    <a:pt x="1322" y="190"/>
                  </a:lnTo>
                  <a:lnTo>
                    <a:pt x="1214" y="120"/>
                  </a:lnTo>
                  <a:lnTo>
                    <a:pt x="1102" y="57"/>
                  </a:lnTo>
                  <a:lnTo>
                    <a:pt x="987" y="0"/>
                  </a:lnTo>
                  <a:lnTo>
                    <a:pt x="0" y="2129"/>
                  </a:lnTo>
                  <a:lnTo>
                    <a:pt x="0" y="2129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6" name="Freeform 29">
              <a:extLst>
                <a:ext uri="{FF2B5EF4-FFF2-40B4-BE49-F238E27FC236}">
                  <a16:creationId xmlns:a16="http://schemas.microsoft.com/office/drawing/2014/main" id="{03DB9D0F-7485-4BDA-915D-D221DCF1B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7"/>
              <a:ext cx="987" cy="2344"/>
            </a:xfrm>
            <a:custGeom>
              <a:avLst/>
              <a:gdLst>
                <a:gd name="T0" fmla="*/ 0 w 987"/>
                <a:gd name="T1" fmla="*/ 2344 h 2344"/>
                <a:gd name="T2" fmla="*/ 987 w 987"/>
                <a:gd name="T3" fmla="*/ 215 h 2344"/>
                <a:gd name="T4" fmla="*/ 870 w 987"/>
                <a:gd name="T5" fmla="*/ 164 h 2344"/>
                <a:gd name="T6" fmla="*/ 750 w 987"/>
                <a:gd name="T7" fmla="*/ 120 h 2344"/>
                <a:gd name="T8" fmla="*/ 628 w 987"/>
                <a:gd name="T9" fmla="*/ 83 h 2344"/>
                <a:gd name="T10" fmla="*/ 504 w 987"/>
                <a:gd name="T11" fmla="*/ 52 h 2344"/>
                <a:gd name="T12" fmla="*/ 379 w 987"/>
                <a:gd name="T13" fmla="*/ 28 h 2344"/>
                <a:gd name="T14" fmla="*/ 252 w 987"/>
                <a:gd name="T15" fmla="*/ 10 h 2344"/>
                <a:gd name="T16" fmla="*/ 125 w 987"/>
                <a:gd name="T17" fmla="*/ 0 h 2344"/>
                <a:gd name="T18" fmla="*/ 0 w 987"/>
                <a:gd name="T19" fmla="*/ 2344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7" h="2344">
                  <a:moveTo>
                    <a:pt x="0" y="2344"/>
                  </a:moveTo>
                  <a:lnTo>
                    <a:pt x="987" y="215"/>
                  </a:lnTo>
                  <a:lnTo>
                    <a:pt x="870" y="164"/>
                  </a:lnTo>
                  <a:lnTo>
                    <a:pt x="750" y="120"/>
                  </a:lnTo>
                  <a:lnTo>
                    <a:pt x="628" y="83"/>
                  </a:lnTo>
                  <a:lnTo>
                    <a:pt x="504" y="52"/>
                  </a:lnTo>
                  <a:lnTo>
                    <a:pt x="379" y="28"/>
                  </a:lnTo>
                  <a:lnTo>
                    <a:pt x="252" y="10"/>
                  </a:lnTo>
                  <a:lnTo>
                    <a:pt x="125" y="0"/>
                  </a:lnTo>
                  <a:lnTo>
                    <a:pt x="0" y="2344"/>
                  </a:lnTo>
                  <a:close/>
                </a:path>
              </a:pathLst>
            </a:custGeom>
            <a:solidFill>
              <a:srgbClr val="F5E2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7" name="Freeform 30">
              <a:extLst>
                <a:ext uri="{FF2B5EF4-FFF2-40B4-BE49-F238E27FC236}">
                  <a16:creationId xmlns:a16="http://schemas.microsoft.com/office/drawing/2014/main" id="{DACC4673-7F25-4B9D-8445-20409408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7"/>
              <a:ext cx="987" cy="2344"/>
            </a:xfrm>
            <a:custGeom>
              <a:avLst/>
              <a:gdLst>
                <a:gd name="T0" fmla="*/ 0 w 987"/>
                <a:gd name="T1" fmla="*/ 2344 h 2344"/>
                <a:gd name="T2" fmla="*/ 987 w 987"/>
                <a:gd name="T3" fmla="*/ 215 h 2344"/>
                <a:gd name="T4" fmla="*/ 870 w 987"/>
                <a:gd name="T5" fmla="*/ 164 h 2344"/>
                <a:gd name="T6" fmla="*/ 750 w 987"/>
                <a:gd name="T7" fmla="*/ 120 h 2344"/>
                <a:gd name="T8" fmla="*/ 628 w 987"/>
                <a:gd name="T9" fmla="*/ 83 h 2344"/>
                <a:gd name="T10" fmla="*/ 504 w 987"/>
                <a:gd name="T11" fmla="*/ 52 h 2344"/>
                <a:gd name="T12" fmla="*/ 379 w 987"/>
                <a:gd name="T13" fmla="*/ 28 h 2344"/>
                <a:gd name="T14" fmla="*/ 252 w 987"/>
                <a:gd name="T15" fmla="*/ 10 h 2344"/>
                <a:gd name="T16" fmla="*/ 125 w 987"/>
                <a:gd name="T17" fmla="*/ 0 h 2344"/>
                <a:gd name="T18" fmla="*/ 0 w 987"/>
                <a:gd name="T19" fmla="*/ 2344 h 2344"/>
                <a:gd name="T20" fmla="*/ 0 w 987"/>
                <a:gd name="T21" fmla="*/ 2344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7" h="2344">
                  <a:moveTo>
                    <a:pt x="0" y="2344"/>
                  </a:moveTo>
                  <a:lnTo>
                    <a:pt x="987" y="215"/>
                  </a:lnTo>
                  <a:lnTo>
                    <a:pt x="870" y="164"/>
                  </a:lnTo>
                  <a:lnTo>
                    <a:pt x="750" y="120"/>
                  </a:lnTo>
                  <a:lnTo>
                    <a:pt x="628" y="83"/>
                  </a:lnTo>
                  <a:lnTo>
                    <a:pt x="504" y="52"/>
                  </a:lnTo>
                  <a:lnTo>
                    <a:pt x="379" y="28"/>
                  </a:lnTo>
                  <a:lnTo>
                    <a:pt x="252" y="10"/>
                  </a:lnTo>
                  <a:lnTo>
                    <a:pt x="125" y="0"/>
                  </a:lnTo>
                  <a:lnTo>
                    <a:pt x="0" y="2344"/>
                  </a:lnTo>
                  <a:lnTo>
                    <a:pt x="0" y="2344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8" name="Freeform 31">
              <a:extLst>
                <a:ext uri="{FF2B5EF4-FFF2-40B4-BE49-F238E27FC236}">
                  <a16:creationId xmlns:a16="http://schemas.microsoft.com/office/drawing/2014/main" id="{11DBE29B-9B97-4D69-B699-1AA817422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4"/>
              <a:ext cx="125" cy="2347"/>
            </a:xfrm>
            <a:custGeom>
              <a:avLst/>
              <a:gdLst>
                <a:gd name="T0" fmla="*/ 0 w 125"/>
                <a:gd name="T1" fmla="*/ 2347 h 2347"/>
                <a:gd name="T2" fmla="*/ 125 w 125"/>
                <a:gd name="T3" fmla="*/ 3 h 2347"/>
                <a:gd name="T4" fmla="*/ 0 w 125"/>
                <a:gd name="T5" fmla="*/ 0 h 2347"/>
                <a:gd name="T6" fmla="*/ 0 w 125"/>
                <a:gd name="T7" fmla="*/ 2347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2347">
                  <a:moveTo>
                    <a:pt x="0" y="2347"/>
                  </a:moveTo>
                  <a:lnTo>
                    <a:pt x="125" y="3"/>
                  </a:lnTo>
                  <a:lnTo>
                    <a:pt x="0" y="0"/>
                  </a:lnTo>
                  <a:lnTo>
                    <a:pt x="0" y="2347"/>
                  </a:lnTo>
                  <a:close/>
                </a:path>
              </a:pathLst>
            </a:custGeom>
            <a:solidFill>
              <a:srgbClr val="F9FA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9" name="Freeform 32">
              <a:extLst>
                <a:ext uri="{FF2B5EF4-FFF2-40B4-BE49-F238E27FC236}">
                  <a16:creationId xmlns:a16="http://schemas.microsoft.com/office/drawing/2014/main" id="{5B87412D-507F-4848-94FB-45BB95E1A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81" y="4744"/>
              <a:ext cx="125" cy="2347"/>
            </a:xfrm>
            <a:custGeom>
              <a:avLst/>
              <a:gdLst>
                <a:gd name="T0" fmla="*/ 0 w 125"/>
                <a:gd name="T1" fmla="*/ 2347 h 2347"/>
                <a:gd name="T2" fmla="*/ 125 w 125"/>
                <a:gd name="T3" fmla="*/ 3 h 2347"/>
                <a:gd name="T4" fmla="*/ 0 w 125"/>
                <a:gd name="T5" fmla="*/ 0 h 2347"/>
                <a:gd name="T6" fmla="*/ 0 w 125"/>
                <a:gd name="T7" fmla="*/ 2347 h 2347"/>
                <a:gd name="T8" fmla="*/ 0 w 125"/>
                <a:gd name="T9" fmla="*/ 2347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347">
                  <a:moveTo>
                    <a:pt x="0" y="2347"/>
                  </a:moveTo>
                  <a:lnTo>
                    <a:pt x="125" y="3"/>
                  </a:lnTo>
                  <a:lnTo>
                    <a:pt x="0" y="0"/>
                  </a:lnTo>
                  <a:lnTo>
                    <a:pt x="0" y="2347"/>
                  </a:lnTo>
                  <a:lnTo>
                    <a:pt x="0" y="2347"/>
                  </a:lnTo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655" name="TextBox 26654">
            <a:extLst>
              <a:ext uri="{FF2B5EF4-FFF2-40B4-BE49-F238E27FC236}">
                <a16:creationId xmlns:a16="http://schemas.microsoft.com/office/drawing/2014/main" id="{20A87362-05A8-4773-A769-F3AEDEBEEC1B}"/>
              </a:ext>
            </a:extLst>
          </p:cNvPr>
          <p:cNvSpPr txBox="1"/>
          <p:nvPr/>
        </p:nvSpPr>
        <p:spPr>
          <a:xfrm>
            <a:off x="22373617" y="17918349"/>
            <a:ext cx="433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1.8%</a:t>
            </a:r>
          </a:p>
        </p:txBody>
      </p:sp>
    </p:spTree>
    <p:extLst>
      <p:ext uri="{BB962C8B-B14F-4D97-AF65-F5344CB8AC3E}">
        <p14:creationId xmlns:p14="http://schemas.microsoft.com/office/powerpoint/2010/main" val="430345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Self-supervised learning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C4266D-7256-4E14-992E-65B92B49EE96}"/>
              </a:ext>
            </a:extLst>
          </p:cNvPr>
          <p:cNvSpPr txBox="1"/>
          <p:nvPr/>
        </p:nvSpPr>
        <p:spPr>
          <a:xfrm>
            <a:off x="2446020" y="4046220"/>
            <a:ext cx="311581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*Self-supervised learning obtains supervisory signals from the data itself, often leveraging the underlying structure in the data.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set up as a training task to predict unobserved or hidden part of the input from any observed or unhidden part of the input.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Aim to learn the representation/”common sense” from large amount of unlabeled data to boost performance of downstream tasks (e.g. classification, detection etc.)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DB3CE-DC37-40A0-A85E-593C85E54651}"/>
              </a:ext>
            </a:extLst>
          </p:cNvPr>
          <p:cNvSpPr/>
          <p:nvPr/>
        </p:nvSpPr>
        <p:spPr>
          <a:xfrm>
            <a:off x="1930396" y="18014127"/>
            <a:ext cx="2721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* https://ai.facebook.com/blog/self-supervised-learning-the-dark-matter-of-intelligence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1063F-52EA-4FC7-8243-B5B20CA55AEE}"/>
              </a:ext>
            </a:extLst>
          </p:cNvPr>
          <p:cNvSpPr/>
          <p:nvPr/>
        </p:nvSpPr>
        <p:spPr>
          <a:xfrm>
            <a:off x="1931460" y="18475792"/>
            <a:ext cx="4671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https://t.co/BZZgcTW4jO?amp=1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CF29F4-C947-4E70-AF14-EA1D3983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89" y="10867416"/>
            <a:ext cx="11776039" cy="6467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65A4DC-BE4F-48E6-96C8-4729E22E6219}"/>
              </a:ext>
            </a:extLst>
          </p:cNvPr>
          <p:cNvSpPr txBox="1"/>
          <p:nvPr/>
        </p:nvSpPr>
        <p:spPr>
          <a:xfrm>
            <a:off x="19682460" y="12068830"/>
            <a:ext cx="132816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future sentences given the prompt</a:t>
            </a:r>
          </a:p>
          <a:p>
            <a:endParaRPr lang="en-US" dirty="0"/>
          </a:p>
          <a:p>
            <a:r>
              <a:rPr lang="en-US" dirty="0"/>
              <a:t>Predict masked works </a:t>
            </a:r>
          </a:p>
          <a:p>
            <a:endParaRPr lang="en-US" dirty="0"/>
          </a:p>
          <a:p>
            <a:r>
              <a:rPr lang="en-US" dirty="0"/>
              <a:t>Predict next video frame</a:t>
            </a:r>
          </a:p>
        </p:txBody>
      </p:sp>
    </p:spTree>
    <p:extLst>
      <p:ext uri="{BB962C8B-B14F-4D97-AF65-F5344CB8AC3E}">
        <p14:creationId xmlns:p14="http://schemas.microsoft.com/office/powerpoint/2010/main" val="3692797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7AB611D-DF23-4297-84D0-F31DDD6D434B}"/>
              </a:ext>
            </a:extLst>
          </p:cNvPr>
          <p:cNvSpPr/>
          <p:nvPr/>
        </p:nvSpPr>
        <p:spPr bwMode="auto">
          <a:xfrm>
            <a:off x="20951190" y="8548510"/>
            <a:ext cx="685800" cy="550925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F835F2-6FAB-4DB6-BA5E-E4AA0B94DBE2}"/>
              </a:ext>
            </a:extLst>
          </p:cNvPr>
          <p:cNvSpPr/>
          <p:nvPr/>
        </p:nvSpPr>
        <p:spPr bwMode="auto">
          <a:xfrm>
            <a:off x="20608290" y="8857523"/>
            <a:ext cx="685800" cy="5509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“Pretext” set up for SSL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6583E-2D20-42AE-9FBE-08B52B1A1845}"/>
              </a:ext>
            </a:extLst>
          </p:cNvPr>
          <p:cNvSpPr txBox="1"/>
          <p:nvPr/>
        </p:nvSpPr>
        <p:spPr>
          <a:xfrm>
            <a:off x="2857500" y="3919240"/>
            <a:ext cx="31478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Pretext tasks aim to learn data representation with self-established “labels” without human inputs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Learned data representation is used to help downstream tasks e.g. object segmentation, abnormality detection, …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D8884734-6333-4B45-94D5-0DE90F078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0477229"/>
            <a:ext cx="7143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F2674C7E-B780-4700-98BE-DDEEA7D9CFEF}"/>
              </a:ext>
            </a:extLst>
          </p:cNvPr>
          <p:cNvSpPr/>
          <p:nvPr/>
        </p:nvSpPr>
        <p:spPr bwMode="auto">
          <a:xfrm rot="16200000">
            <a:off x="13727430" y="9494249"/>
            <a:ext cx="4297680" cy="4823460"/>
          </a:xfrm>
          <a:prstGeom prst="flowChartManualOperation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Backbone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3FD8-895B-46B7-9955-1B8AD17E081C}"/>
              </a:ext>
            </a:extLst>
          </p:cNvPr>
          <p:cNvSpPr/>
          <p:nvPr/>
        </p:nvSpPr>
        <p:spPr bwMode="auto">
          <a:xfrm>
            <a:off x="9704070" y="14675795"/>
            <a:ext cx="4091940" cy="2057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Pretext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C34930-85A1-480C-B081-6CD6A197E627}"/>
              </a:ext>
            </a:extLst>
          </p:cNvPr>
          <p:cNvCxnSpPr>
            <a:stCxn id="27650" idx="3"/>
            <a:endCxn id="5" idx="0"/>
          </p:cNvCxnSpPr>
          <p:nvPr/>
        </p:nvCxnSpPr>
        <p:spPr>
          <a:xfrm>
            <a:off x="10372725" y="11905979"/>
            <a:ext cx="309181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06DA3A-F6CC-4E0F-9FF6-B45F120C7731}"/>
              </a:ext>
            </a:extLst>
          </p:cNvPr>
          <p:cNvCxnSpPr>
            <a:stCxn id="27650" idx="2"/>
            <a:endCxn id="6" idx="1"/>
          </p:cNvCxnSpPr>
          <p:nvPr/>
        </p:nvCxnSpPr>
        <p:spPr>
          <a:xfrm rot="16200000" flipH="1">
            <a:off x="7067577" y="13068002"/>
            <a:ext cx="2369766" cy="2903220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A9DE37B-0C7F-41A5-A9E4-FDDB426DA2A9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13796010" y="13625051"/>
            <a:ext cx="2080260" cy="2079444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4C6F7F-5422-428B-B193-14A3544EFCC6}"/>
              </a:ext>
            </a:extLst>
          </p:cNvPr>
          <p:cNvSpPr txBox="1"/>
          <p:nvPr/>
        </p:nvSpPr>
        <p:spPr>
          <a:xfrm>
            <a:off x="16242030" y="13891074"/>
            <a:ext cx="4091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Self-supervisory signal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438EF6-5AF7-42C2-87BC-5715EBA50C97}"/>
              </a:ext>
            </a:extLst>
          </p:cNvPr>
          <p:cNvCxnSpPr>
            <a:cxnSpLocks/>
          </p:cNvCxnSpPr>
          <p:nvPr/>
        </p:nvCxnSpPr>
        <p:spPr>
          <a:xfrm>
            <a:off x="18276197" y="119059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1DE3A-3078-414E-A681-AEB061EAD47E}"/>
              </a:ext>
            </a:extLst>
          </p:cNvPr>
          <p:cNvSpPr/>
          <p:nvPr/>
        </p:nvSpPr>
        <p:spPr bwMode="auto">
          <a:xfrm>
            <a:off x="20391120" y="9166536"/>
            <a:ext cx="685800" cy="550925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A4805E-30DA-4C28-9B1E-F090FA211D47}"/>
              </a:ext>
            </a:extLst>
          </p:cNvPr>
          <p:cNvSpPr txBox="1"/>
          <p:nvPr/>
        </p:nvSpPr>
        <p:spPr>
          <a:xfrm>
            <a:off x="22048470" y="10319490"/>
            <a:ext cx="7166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 vectors from different layers of backbone 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B59F38D-9390-4FD8-B54D-E3B3ADBA9F14}"/>
              </a:ext>
            </a:extLst>
          </p:cNvPr>
          <p:cNvCxnSpPr>
            <a:cxnSpLocks/>
          </p:cNvCxnSpPr>
          <p:nvPr/>
        </p:nvCxnSpPr>
        <p:spPr>
          <a:xfrm>
            <a:off x="18276197" y="1130313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E957C1-D7AF-4707-9D42-7F67767DC3B6}"/>
              </a:ext>
            </a:extLst>
          </p:cNvPr>
          <p:cNvCxnSpPr>
            <a:cxnSpLocks/>
          </p:cNvCxnSpPr>
          <p:nvPr/>
        </p:nvCxnSpPr>
        <p:spPr>
          <a:xfrm>
            <a:off x="18276197" y="125375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43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“Pretext” set up for SSL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6583E-2D20-42AE-9FBE-08B52B1A1845}"/>
              </a:ext>
            </a:extLst>
          </p:cNvPr>
          <p:cNvSpPr txBox="1"/>
          <p:nvPr/>
        </p:nvSpPr>
        <p:spPr>
          <a:xfrm>
            <a:off x="2857500" y="3919240"/>
            <a:ext cx="31478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Pretext tasks aim to learn data representation with self-established “labels” without human inputs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Learned data representation is used to help downstream tasks e.g. object segmentation, abnormality detection, …</a:t>
            </a:r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F2674C7E-B780-4700-98BE-DDEEA7D9CFEF}"/>
              </a:ext>
            </a:extLst>
          </p:cNvPr>
          <p:cNvSpPr/>
          <p:nvPr/>
        </p:nvSpPr>
        <p:spPr bwMode="auto">
          <a:xfrm rot="16200000">
            <a:off x="13727430" y="9494249"/>
            <a:ext cx="4297680" cy="4823460"/>
          </a:xfrm>
          <a:prstGeom prst="flowChartManualOperation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Backbone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C34930-85A1-480C-B081-6CD6A197E627}"/>
              </a:ext>
            </a:extLst>
          </p:cNvPr>
          <p:cNvCxnSpPr>
            <a:endCxn id="5" idx="0"/>
          </p:cNvCxnSpPr>
          <p:nvPr/>
        </p:nvCxnSpPr>
        <p:spPr>
          <a:xfrm>
            <a:off x="10372725" y="11905979"/>
            <a:ext cx="309181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A4805E-30DA-4C28-9B1E-F090FA211D47}"/>
              </a:ext>
            </a:extLst>
          </p:cNvPr>
          <p:cNvSpPr txBox="1"/>
          <p:nvPr/>
        </p:nvSpPr>
        <p:spPr>
          <a:xfrm>
            <a:off x="17053560" y="7574756"/>
            <a:ext cx="8629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representation vectors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30C1C9-9942-4F72-A050-3F3AA4058BF7}"/>
              </a:ext>
            </a:extLst>
          </p:cNvPr>
          <p:cNvCxnSpPr>
            <a:cxnSpLocks/>
          </p:cNvCxnSpPr>
          <p:nvPr/>
        </p:nvCxnSpPr>
        <p:spPr>
          <a:xfrm>
            <a:off x="21345430" y="11901897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02E60C-9976-486F-8696-697F020C3967}"/>
              </a:ext>
            </a:extLst>
          </p:cNvPr>
          <p:cNvSpPr txBox="1"/>
          <p:nvPr/>
        </p:nvSpPr>
        <p:spPr>
          <a:xfrm>
            <a:off x="26071830" y="8431801"/>
            <a:ext cx="4091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Downstream task 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1EC8BF-8C35-47E2-A16B-C4AE989FCFBC}"/>
              </a:ext>
            </a:extLst>
          </p:cNvPr>
          <p:cNvCxnSpPr>
            <a:cxnSpLocks/>
          </p:cNvCxnSpPr>
          <p:nvPr/>
        </p:nvCxnSpPr>
        <p:spPr>
          <a:xfrm>
            <a:off x="28729210" y="12012116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lowchart: Manual Operation 32">
            <a:extLst>
              <a:ext uri="{FF2B5EF4-FFF2-40B4-BE49-F238E27FC236}">
                <a16:creationId xmlns:a16="http://schemas.microsoft.com/office/drawing/2014/main" id="{399C739D-41D8-4BB3-BF2E-2DE6F7524BF5}"/>
              </a:ext>
            </a:extLst>
          </p:cNvPr>
          <p:cNvSpPr/>
          <p:nvPr/>
        </p:nvSpPr>
        <p:spPr bwMode="auto">
          <a:xfrm rot="16200000">
            <a:off x="23922990" y="9490167"/>
            <a:ext cx="4297680" cy="4823460"/>
          </a:xfrm>
          <a:prstGeom prst="flowChartManualOperation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Task specific </a:t>
            </a:r>
          </a:p>
          <a:p>
            <a:pPr algn="ctr"/>
            <a:r>
              <a:rPr lang="en-US" dirty="0">
                <a:latin typeface="Arial"/>
              </a:rPr>
              <a:t>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E75B00-90E3-456E-A333-5ED8C753E98E}"/>
              </a:ext>
            </a:extLst>
          </p:cNvPr>
          <p:cNvSpPr txBox="1"/>
          <p:nvPr/>
        </p:nvSpPr>
        <p:spPr>
          <a:xfrm>
            <a:off x="31032633" y="11024733"/>
            <a:ext cx="4091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BCBB1-6D22-4666-91BE-F59A2216B615}"/>
              </a:ext>
            </a:extLst>
          </p:cNvPr>
          <p:cNvSpPr txBox="1"/>
          <p:nvPr/>
        </p:nvSpPr>
        <p:spPr>
          <a:xfrm>
            <a:off x="5743575" y="11024733"/>
            <a:ext cx="4091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data, supervised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2479F8-F75E-469B-9247-C6C05A6B955C}"/>
              </a:ext>
            </a:extLst>
          </p:cNvPr>
          <p:cNvSpPr/>
          <p:nvPr/>
        </p:nvSpPr>
        <p:spPr bwMode="auto">
          <a:xfrm>
            <a:off x="14310360" y="9308964"/>
            <a:ext cx="2743200" cy="1715769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Freeze </a:t>
            </a:r>
          </a:p>
          <a:p>
            <a:pPr algn="ctr"/>
            <a:r>
              <a:rPr lang="en-US" sz="2800" dirty="0">
                <a:latin typeface="Arial"/>
              </a:rPr>
              <a:t>the weights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3862D97-1B1C-477B-A8E4-77EEF345A354}"/>
              </a:ext>
            </a:extLst>
          </p:cNvPr>
          <p:cNvSpPr/>
          <p:nvPr/>
        </p:nvSpPr>
        <p:spPr bwMode="auto">
          <a:xfrm>
            <a:off x="26071830" y="12980221"/>
            <a:ext cx="2743200" cy="1715769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Train this part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8E129E-48B0-403B-82F5-C938BB1042A4}"/>
              </a:ext>
            </a:extLst>
          </p:cNvPr>
          <p:cNvSpPr/>
          <p:nvPr/>
        </p:nvSpPr>
        <p:spPr bwMode="auto">
          <a:xfrm>
            <a:off x="20951190" y="8548510"/>
            <a:ext cx="685800" cy="550925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FF0D2B-39DB-4C7A-B203-AC9F65A07EA9}"/>
              </a:ext>
            </a:extLst>
          </p:cNvPr>
          <p:cNvSpPr/>
          <p:nvPr/>
        </p:nvSpPr>
        <p:spPr bwMode="auto">
          <a:xfrm>
            <a:off x="20608290" y="8857523"/>
            <a:ext cx="685800" cy="5509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12CCA5-8ABB-4B9A-BAF0-B022227F250A}"/>
              </a:ext>
            </a:extLst>
          </p:cNvPr>
          <p:cNvCxnSpPr>
            <a:cxnSpLocks/>
          </p:cNvCxnSpPr>
          <p:nvPr/>
        </p:nvCxnSpPr>
        <p:spPr>
          <a:xfrm>
            <a:off x="18276197" y="119059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1FE243-585E-4354-933C-1EAC611B1D61}"/>
              </a:ext>
            </a:extLst>
          </p:cNvPr>
          <p:cNvSpPr/>
          <p:nvPr/>
        </p:nvSpPr>
        <p:spPr bwMode="auto">
          <a:xfrm>
            <a:off x="20391120" y="9166536"/>
            <a:ext cx="685800" cy="550925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2DA68A-6CED-4E10-BCEF-B20B2E7AD7CB}"/>
              </a:ext>
            </a:extLst>
          </p:cNvPr>
          <p:cNvCxnSpPr>
            <a:cxnSpLocks/>
          </p:cNvCxnSpPr>
          <p:nvPr/>
        </p:nvCxnSpPr>
        <p:spPr>
          <a:xfrm>
            <a:off x="18276197" y="1130313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247530-C769-4F43-A076-B2E002BDF00E}"/>
              </a:ext>
            </a:extLst>
          </p:cNvPr>
          <p:cNvCxnSpPr>
            <a:cxnSpLocks/>
          </p:cNvCxnSpPr>
          <p:nvPr/>
        </p:nvCxnSpPr>
        <p:spPr>
          <a:xfrm>
            <a:off x="18276197" y="12537579"/>
            <a:ext cx="2057773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B721B2-0E89-4ABA-9E4E-EA2A7B5268CD}"/>
              </a:ext>
            </a:extLst>
          </p:cNvPr>
          <p:cNvSpPr txBox="1"/>
          <p:nvPr/>
        </p:nvSpPr>
        <p:spPr>
          <a:xfrm>
            <a:off x="2331720" y="16878624"/>
            <a:ext cx="1800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fine tune the entire network; Or, run MAML; …</a:t>
            </a:r>
          </a:p>
        </p:txBody>
      </p:sp>
    </p:spTree>
    <p:extLst>
      <p:ext uri="{BB962C8B-B14F-4D97-AF65-F5344CB8AC3E}">
        <p14:creationId xmlns:p14="http://schemas.microsoft.com/office/powerpoint/2010/main" val="62326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random rotation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5D5D5-61D0-4ECD-9C86-40360F9DF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69" b="31921"/>
          <a:stretch/>
        </p:blipFill>
        <p:spPr>
          <a:xfrm>
            <a:off x="2297429" y="5139693"/>
            <a:ext cx="16676371" cy="6838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3FFF6-C5F4-4EC2-B312-4687BBBF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800" y="6884957"/>
            <a:ext cx="16930687" cy="98520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99760E-4E60-4844-9E5C-180809E50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86" b="31921"/>
          <a:stretch/>
        </p:blipFill>
        <p:spPr>
          <a:xfrm>
            <a:off x="5189220" y="11811001"/>
            <a:ext cx="11311098" cy="68389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DAEE83-B531-4A41-A4A3-C48C03785E24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Unsupervised Representation Learning by Predicting Image Rotations. 2018. https://arxiv.org/abs/1803.07728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712743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random rotation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0564A0-1BC5-4D3F-9A1B-CC045A26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52" y="6458905"/>
            <a:ext cx="14172579" cy="9405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33E65-C31E-4C7D-B6F2-9E86DC76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0" y="6038848"/>
            <a:ext cx="17526632" cy="10415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Unsupervised Representation Learning by Predicting Image Rotations. 2018. https://arxiv.org/abs/1803.07728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118184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Jigsaw Puzzle game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Unsupervised Learning of Visual Representations by Solving Jigsaw Puzzles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https://arxiv.org/abs/1603.09246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E89CD-4248-4CA6-957A-31B185C3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6164580"/>
            <a:ext cx="26787714" cy="8625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F89B6-3526-40E5-BDFF-98BC80A4BD8D}"/>
              </a:ext>
            </a:extLst>
          </p:cNvPr>
          <p:cNvSpPr txBox="1"/>
          <p:nvPr/>
        </p:nvSpPr>
        <p:spPr>
          <a:xfrm>
            <a:off x="28718110" y="8994338"/>
            <a:ext cx="6737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pick from one pre-defined permutation</a:t>
            </a:r>
          </a:p>
        </p:txBody>
      </p:sp>
    </p:spTree>
    <p:extLst>
      <p:ext uri="{BB962C8B-B14F-4D97-AF65-F5344CB8AC3E}">
        <p14:creationId xmlns:p14="http://schemas.microsoft.com/office/powerpoint/2010/main" val="142826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inpainting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4191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Context Encoders: Feature Learning by Inpainting. https://arxiv.org/pdf/1604.07379.pdf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F89B6-3526-40E5-BDFF-98BC80A4BD8D}"/>
              </a:ext>
            </a:extLst>
          </p:cNvPr>
          <p:cNvSpPr txBox="1"/>
          <p:nvPr/>
        </p:nvSpPr>
        <p:spPr>
          <a:xfrm>
            <a:off x="25860610" y="9346720"/>
            <a:ext cx="6737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in the masked portion in the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BDCD5-6754-44FF-AABE-BBDF00FC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56" y="4013650"/>
            <a:ext cx="17486633" cy="13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67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Pretext as the coloring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C529-5ABF-4731-9D53-6D5110521032}"/>
              </a:ext>
            </a:extLst>
          </p:cNvPr>
          <p:cNvSpPr/>
          <p:nvPr/>
        </p:nvSpPr>
        <p:spPr>
          <a:xfrm>
            <a:off x="2297429" y="18003616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Colorful Image Colorization. https://arxiv.org/abs/1603.08511</a:t>
            </a:r>
          </a:p>
          <a:p>
            <a:r>
              <a:rPr lang="en-US" sz="2400" dirty="0"/>
              <a:t>Split-Brain Autoencoders: Unsupervised Learning by Cross-Channel Prediction. https://arxiv.org/abs/1611.09842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6AA1A-8340-4E00-9141-F1DA0ABFA00B}"/>
              </a:ext>
            </a:extLst>
          </p:cNvPr>
          <p:cNvSpPr/>
          <p:nvPr/>
        </p:nvSpPr>
        <p:spPr>
          <a:xfrm>
            <a:off x="20585429" y="1777278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http://richzhang.github.io/colorization/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381E0-F80D-4042-A3EA-497032336C20}"/>
              </a:ext>
            </a:extLst>
          </p:cNvPr>
          <p:cNvSpPr/>
          <p:nvPr/>
        </p:nvSpPr>
        <p:spPr>
          <a:xfrm>
            <a:off x="27028490" y="17739259"/>
            <a:ext cx="6466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https://demos.algorithmia.com/colorize-photos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452B2AFD-2189-41D1-ABB6-DD18E249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23" y="4219574"/>
            <a:ext cx="18377368" cy="1262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>
            <a:extLst>
              <a:ext uri="{FF2B5EF4-FFF2-40B4-BE49-F238E27FC236}">
                <a16:creationId xmlns:a16="http://schemas.microsoft.com/office/drawing/2014/main" id="{54C0D9AD-4119-43ED-ACBF-515FCC0D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720" y="6886574"/>
            <a:ext cx="13338341" cy="36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64406-8FD1-47F4-8506-374B08F45824}"/>
              </a:ext>
            </a:extLst>
          </p:cNvPr>
          <p:cNvSpPr txBox="1"/>
          <p:nvPr/>
        </p:nvSpPr>
        <p:spPr>
          <a:xfrm>
            <a:off x="23122899" y="12481560"/>
            <a:ext cx="10789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on 1.3M ImageNet images</a:t>
            </a:r>
          </a:p>
        </p:txBody>
      </p:sp>
    </p:spTree>
    <p:extLst>
      <p:ext uri="{BB962C8B-B14F-4D97-AF65-F5344CB8AC3E}">
        <p14:creationId xmlns:p14="http://schemas.microsoft.com/office/powerpoint/2010/main" val="55757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pretexts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E4A41-536B-4962-B321-12D9C5EE6C81}"/>
              </a:ext>
            </a:extLst>
          </p:cNvPr>
          <p:cNvSpPr txBox="1"/>
          <p:nvPr/>
        </p:nvSpPr>
        <p:spPr>
          <a:xfrm>
            <a:off x="1930396" y="5153680"/>
            <a:ext cx="15349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Able to generate self-supervisory signal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Able to use large amount of unlabeled data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A9D51-FB65-415C-8627-CFBB89F54535}"/>
              </a:ext>
            </a:extLst>
          </p:cNvPr>
          <p:cNvSpPr txBox="1"/>
          <p:nvPr/>
        </p:nvSpPr>
        <p:spPr>
          <a:xfrm>
            <a:off x="18288000" y="5208687"/>
            <a:ext cx="1738630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have “feature engineering” to select pretext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careful design the interaction between backbone and task-specific components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conduct optimization in the representation space, but in “task” space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EAF56-51DC-471B-A40B-1F707DDD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768" y="11582870"/>
            <a:ext cx="16154400" cy="441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9B713-DEE2-46BC-9E83-160DBA41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17" y="12712973"/>
            <a:ext cx="7465470" cy="5633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F9DD4-0E70-460A-AD99-575848BF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77" y="8850475"/>
            <a:ext cx="10903926" cy="54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as feature extractor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B1EA0995-07FC-48F7-B757-078DF35AEF29}"/>
              </a:ext>
            </a:extLst>
          </p:cNvPr>
          <p:cNvSpPr/>
          <p:nvPr/>
        </p:nvSpPr>
        <p:spPr>
          <a:xfrm rot="16200000">
            <a:off x="8486775" y="7551421"/>
            <a:ext cx="1234440" cy="442341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3EF47-A961-4C90-9774-5408B0E93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427" b="68421"/>
          <a:stretch/>
        </p:blipFill>
        <p:spPr>
          <a:xfrm>
            <a:off x="7720868" y="10963408"/>
            <a:ext cx="1138426" cy="115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DAC567-5E84-4FC8-B22A-5C62A0DB0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3" r="30608" b="68421"/>
          <a:stretch/>
        </p:blipFill>
        <p:spPr>
          <a:xfrm>
            <a:off x="9102090" y="10968051"/>
            <a:ext cx="1286821" cy="1156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6A499-CC16-4E54-ABB5-4C54E4A2A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9" t="66286" r="31178"/>
          <a:stretch/>
        </p:blipFill>
        <p:spPr>
          <a:xfrm>
            <a:off x="8290081" y="12554219"/>
            <a:ext cx="1302324" cy="1234441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4FE9F07-40E0-4EF2-9450-8FF5CCD192D9}"/>
              </a:ext>
            </a:extLst>
          </p:cNvPr>
          <p:cNvSpPr/>
          <p:nvPr/>
        </p:nvSpPr>
        <p:spPr>
          <a:xfrm rot="16200000">
            <a:off x="15104745" y="5795764"/>
            <a:ext cx="1234440" cy="801243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ED03E9-4C11-479A-957C-9AFBED9EC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930" y="11203715"/>
            <a:ext cx="7900548" cy="393545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6FB090ED-674F-42F6-8F6A-3B28DE309778}"/>
              </a:ext>
            </a:extLst>
          </p:cNvPr>
          <p:cNvSpPr/>
          <p:nvPr/>
        </p:nvSpPr>
        <p:spPr>
          <a:xfrm rot="16200000">
            <a:off x="30275212" y="7219830"/>
            <a:ext cx="1234440" cy="5594985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210C8-6EA2-441D-9A48-D22F88BA1893}"/>
              </a:ext>
            </a:extLst>
          </p:cNvPr>
          <p:cNvSpPr txBox="1"/>
          <p:nvPr/>
        </p:nvSpPr>
        <p:spPr>
          <a:xfrm>
            <a:off x="20345400" y="9093992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 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C7C84-EEA8-4DC6-B6CD-B025F0AC9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3910" y="11031988"/>
            <a:ext cx="6425566" cy="54363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006042D-63A4-4AA8-8F98-32EFB68C3CD7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912989-C85D-4FCF-849C-0060221AC6BE}"/>
              </a:ext>
            </a:extLst>
          </p:cNvPr>
          <p:cNvSpPr/>
          <p:nvPr/>
        </p:nvSpPr>
        <p:spPr>
          <a:xfrm>
            <a:off x="2057400" y="17632496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60232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/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Define a general framework to optimize in the representation space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goal of optimization is :</a:t>
                </a:r>
              </a:p>
              <a:p>
                <a:endParaRPr lang="en-US" dirty="0"/>
              </a:p>
              <a:p>
                <a:r>
                  <a:rPr lang="en-US" dirty="0"/>
                  <a:t>	Given a reference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</a:p>
              <a:p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positive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reduce its distance to reference in representation space</a:t>
                </a:r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negative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, increase its distance to reference in representation space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blipFill>
                <a:blip r:embed="rId2"/>
                <a:stretch>
                  <a:fillRect l="-2096" t="-1455" r="-1625" b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2B1CB902-B564-48A9-BD09-2B41B567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616" y="12784578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Tiger | Species | WWF">
            <a:extLst>
              <a:ext uri="{FF2B5EF4-FFF2-40B4-BE49-F238E27FC236}">
                <a16:creationId xmlns:a16="http://schemas.microsoft.com/office/drawing/2014/main" id="{D4BCD150-9B48-4BB5-9496-F47111FC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4236" y="14925027"/>
            <a:ext cx="3797714" cy="22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/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/>
              <p:nvPr/>
            </p:nvSpPr>
            <p:spPr>
              <a:xfrm>
                <a:off x="31013380" y="17362856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380" y="17362856"/>
                <a:ext cx="117942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A78BE6A2-94DF-465D-B4EC-FA0F386F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6397">
            <a:off x="18288000" y="6964581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1D21E67E-7BF5-403C-9DC0-3268DC29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003000" y="6964581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C60B7A2D-C66A-4696-80F2-A6E7E552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9704236" y="7837689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/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/>
              <p:nvPr/>
            </p:nvSpPr>
            <p:spPr>
              <a:xfrm>
                <a:off x="26747124" y="955980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124" y="9559809"/>
                <a:ext cx="117942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/>
              <p:nvPr/>
            </p:nvSpPr>
            <p:spPr>
              <a:xfrm>
                <a:off x="31887366" y="1034674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366" y="10346749"/>
                <a:ext cx="1179425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66D40D-8DEC-493B-A744-FC796F062EFA}"/>
              </a:ext>
            </a:extLst>
          </p:cNvPr>
          <p:cNvCxnSpPr>
            <a:cxnSpLocks/>
            <a:endCxn id="35842" idx="0"/>
          </p:cNvCxnSpPr>
          <p:nvPr/>
        </p:nvCxnSpPr>
        <p:spPr>
          <a:xfrm>
            <a:off x="21150616" y="8940745"/>
            <a:ext cx="2183130" cy="384383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3F0570-D138-49E9-A870-097E103B4131}"/>
              </a:ext>
            </a:extLst>
          </p:cNvPr>
          <p:cNvCxnSpPr>
            <a:cxnSpLocks/>
            <a:stCxn id="15" idx="0"/>
            <a:endCxn id="35842" idx="0"/>
          </p:cNvCxnSpPr>
          <p:nvPr/>
        </p:nvCxnSpPr>
        <p:spPr>
          <a:xfrm flipH="1">
            <a:off x="23333746" y="9402410"/>
            <a:ext cx="2852384" cy="33821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10EC7-5CBB-440D-97F6-1CF9A1132280}"/>
              </a:ext>
            </a:extLst>
          </p:cNvPr>
          <p:cNvCxnSpPr>
            <a:cxnSpLocks/>
            <a:stCxn id="16" idx="3"/>
            <a:endCxn id="35842" idx="3"/>
          </p:cNvCxnSpPr>
          <p:nvPr/>
        </p:nvCxnSpPr>
        <p:spPr>
          <a:xfrm flipH="1">
            <a:off x="25516876" y="9056604"/>
            <a:ext cx="4187360" cy="494688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CC3BB3-7750-42F0-B105-534635BE60B1}"/>
              </a:ext>
            </a:extLst>
          </p:cNvPr>
          <p:cNvCxnSpPr>
            <a:cxnSpLocks/>
            <a:stCxn id="35842" idx="3"/>
            <a:endCxn id="35844" idx="1"/>
          </p:cNvCxnSpPr>
          <p:nvPr/>
        </p:nvCxnSpPr>
        <p:spPr>
          <a:xfrm>
            <a:off x="25516876" y="14003493"/>
            <a:ext cx="4187360" cy="206010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BD69DF-E810-4258-BC08-C6E8DE0BC76E}"/>
              </a:ext>
            </a:extLst>
          </p:cNvPr>
          <p:cNvSpPr txBox="1"/>
          <p:nvPr/>
        </p:nvSpPr>
        <p:spPr>
          <a:xfrm>
            <a:off x="24759938" y="10862661"/>
            <a:ext cx="1752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8D1CA-FB62-4F41-9654-86DBCA9F8DBB}"/>
              </a:ext>
            </a:extLst>
          </p:cNvPr>
          <p:cNvSpPr txBox="1"/>
          <p:nvPr/>
        </p:nvSpPr>
        <p:spPr>
          <a:xfrm>
            <a:off x="27233966" y="14001697"/>
            <a:ext cx="1752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363379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SSL as 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/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Define a general framework to optimize in the representation space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goal of optimization is :</a:t>
                </a:r>
              </a:p>
              <a:p>
                <a:endParaRPr lang="en-US" dirty="0"/>
              </a:p>
              <a:p>
                <a:r>
                  <a:rPr lang="en-US" dirty="0"/>
                  <a:t>	Given a reference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</a:p>
              <a:p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positive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reduce its distance to reference in representation space</a:t>
                </a:r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057400" lvl="1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its negative neighbors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, increase its distance to reference in representation space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6A9D51-FB65-415C-8627-CFBB89F54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5615645"/>
                <a:ext cx="14254484" cy="11726287"/>
              </a:xfrm>
              <a:prstGeom prst="rect">
                <a:avLst/>
              </a:prstGeom>
              <a:blipFill>
                <a:blip r:embed="rId2"/>
                <a:stretch>
                  <a:fillRect l="-2096" t="-1455" r="-1625" b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2B1CB902-B564-48A9-BD09-2B41B567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616" y="12784578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Tiger | Species | WWF">
            <a:extLst>
              <a:ext uri="{FF2B5EF4-FFF2-40B4-BE49-F238E27FC236}">
                <a16:creationId xmlns:a16="http://schemas.microsoft.com/office/drawing/2014/main" id="{D4BCD150-9B48-4BB5-9496-F47111FC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973" y="15222407"/>
            <a:ext cx="3797714" cy="22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/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B101D7-6556-4622-AA1E-0594A6A6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404" y="15222407"/>
                <a:ext cx="76668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/>
              <p:nvPr/>
            </p:nvSpPr>
            <p:spPr>
              <a:xfrm>
                <a:off x="33835117" y="17660236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217428-1D5D-4470-882F-24B914267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5117" y="17660236"/>
                <a:ext cx="117942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A78BE6A2-94DF-465D-B4EC-FA0F386F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6397">
            <a:off x="19258722" y="8903116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1D21E67E-7BF5-403C-9DC0-3268DC29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3391532" y="9264224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rst-Ever Test Tube Rhino Embryos Give Hope for Functionally Extinct  Species - Good News Network">
            <a:extLst>
              <a:ext uri="{FF2B5EF4-FFF2-40B4-BE49-F238E27FC236}">
                <a16:creationId xmlns:a16="http://schemas.microsoft.com/office/drawing/2014/main" id="{C60B7A2D-C66A-4696-80F2-A6E7E552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5927206" y="11152659"/>
            <a:ext cx="4366260" cy="24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/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889EE4-633A-47A8-940F-9568B52B4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852" y="8636479"/>
                <a:ext cx="117942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/>
              <p:nvPr/>
            </p:nvSpPr>
            <p:spPr>
              <a:xfrm>
                <a:off x="24927163" y="10583373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75CE1-E339-49DE-9131-BA36174F0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7163" y="10583373"/>
                <a:ext cx="117942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/>
              <p:nvPr/>
            </p:nvSpPr>
            <p:spPr>
              <a:xfrm>
                <a:off x="29351209" y="12864921"/>
                <a:ext cx="11794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3D0007-319B-4FB5-961B-CCE127A9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1209" y="12864921"/>
                <a:ext cx="1179425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66D40D-8DEC-493B-A744-FC796F062EFA}"/>
              </a:ext>
            </a:extLst>
          </p:cNvPr>
          <p:cNvCxnSpPr>
            <a:cxnSpLocks/>
            <a:stCxn id="14" idx="2"/>
            <a:endCxn id="35842" idx="0"/>
          </p:cNvCxnSpPr>
          <p:nvPr/>
        </p:nvCxnSpPr>
        <p:spPr>
          <a:xfrm>
            <a:off x="22064649" y="11169827"/>
            <a:ext cx="1269097" cy="161475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3F0570-D138-49E9-A870-097E103B4131}"/>
              </a:ext>
            </a:extLst>
          </p:cNvPr>
          <p:cNvCxnSpPr>
            <a:cxnSpLocks/>
            <a:stCxn id="15" idx="0"/>
            <a:endCxn id="35842" idx="0"/>
          </p:cNvCxnSpPr>
          <p:nvPr/>
        </p:nvCxnSpPr>
        <p:spPr>
          <a:xfrm flipH="1">
            <a:off x="23333746" y="11702053"/>
            <a:ext cx="2240916" cy="108252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10EC7-5CBB-440D-97F6-1CF9A1132280}"/>
              </a:ext>
            </a:extLst>
          </p:cNvPr>
          <p:cNvCxnSpPr>
            <a:cxnSpLocks/>
            <a:stCxn id="16" idx="3"/>
            <a:endCxn id="35842" idx="3"/>
          </p:cNvCxnSpPr>
          <p:nvPr/>
        </p:nvCxnSpPr>
        <p:spPr>
          <a:xfrm flipH="1">
            <a:off x="25516876" y="12371574"/>
            <a:ext cx="410330" cy="163191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CC3BB3-7750-42F0-B105-534635BE60B1}"/>
              </a:ext>
            </a:extLst>
          </p:cNvPr>
          <p:cNvCxnSpPr>
            <a:cxnSpLocks/>
            <a:stCxn id="35842" idx="3"/>
            <a:endCxn id="35844" idx="1"/>
          </p:cNvCxnSpPr>
          <p:nvPr/>
        </p:nvCxnSpPr>
        <p:spPr>
          <a:xfrm>
            <a:off x="25516876" y="14003493"/>
            <a:ext cx="7009097" cy="235748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01F845-C34F-48DF-96A2-4BE2D33BB464}"/>
              </a:ext>
            </a:extLst>
          </p:cNvPr>
          <p:cNvSpPr txBox="1"/>
          <p:nvPr/>
        </p:nvSpPr>
        <p:spPr>
          <a:xfrm>
            <a:off x="25516876" y="5615645"/>
            <a:ext cx="6327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learning</a:t>
            </a:r>
          </a:p>
        </p:txBody>
      </p:sp>
    </p:spTree>
    <p:extLst>
      <p:ext uri="{BB962C8B-B14F-4D97-AF65-F5344CB8AC3E}">
        <p14:creationId xmlns:p14="http://schemas.microsoft.com/office/powerpoint/2010/main" val="178792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2CF1B-BE03-4509-93B1-E3466C043F61}"/>
                  </a:ext>
                </a:extLst>
              </p:cNvPr>
              <p:cNvSpPr txBox="1"/>
              <p:nvPr/>
            </p:nvSpPr>
            <p:spPr>
              <a:xfrm>
                <a:off x="10126980" y="4102567"/>
                <a:ext cx="18581625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8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8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2CF1B-BE03-4509-93B1-E3466C04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980" y="4102567"/>
                <a:ext cx="18581625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39AD6D-C922-4FD0-BCAC-ADD59B1C5F48}"/>
                  </a:ext>
                </a:extLst>
              </p:cNvPr>
              <p:cNvSpPr/>
              <p:nvPr/>
            </p:nvSpPr>
            <p:spPr>
              <a:xfrm>
                <a:off x="2282608" y="6304895"/>
                <a:ext cx="630666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reference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39AD6D-C922-4FD0-BCAC-ADD59B1C5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08" y="6304895"/>
                <a:ext cx="6306663" cy="923330"/>
              </a:xfrm>
              <a:prstGeom prst="rect">
                <a:avLst/>
              </a:prstGeom>
              <a:blipFill>
                <a:blip r:embed="rId4"/>
                <a:stretch>
                  <a:fillRect l="-5121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F54043-32DD-4A99-985D-46EEAF433FDE}"/>
                  </a:ext>
                </a:extLst>
              </p:cNvPr>
              <p:cNvSpPr/>
              <p:nvPr/>
            </p:nvSpPr>
            <p:spPr>
              <a:xfrm>
                <a:off x="2259747" y="7358900"/>
                <a:ext cx="63346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positive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CF54043-32DD-4A99-985D-46EEAF433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747" y="7358900"/>
                <a:ext cx="6334683" cy="923330"/>
              </a:xfrm>
              <a:prstGeom prst="rect">
                <a:avLst/>
              </a:prstGeom>
              <a:blipFill>
                <a:blip r:embed="rId5"/>
                <a:stretch>
                  <a:fillRect l="-5197" t="-18421" r="-4139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82D53F-079A-4B96-ACAC-99668C6BB28C}"/>
                  </a:ext>
                </a:extLst>
              </p:cNvPr>
              <p:cNvSpPr/>
              <p:nvPr/>
            </p:nvSpPr>
            <p:spPr>
              <a:xfrm>
                <a:off x="2236887" y="8412905"/>
                <a:ext cx="62192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negative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82D53F-079A-4B96-ACAC-99668C6BB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87" y="8412905"/>
                <a:ext cx="6219267" cy="923330"/>
              </a:xfrm>
              <a:prstGeom prst="rect">
                <a:avLst/>
              </a:prstGeom>
              <a:blipFill>
                <a:blip r:embed="rId6"/>
                <a:stretch>
                  <a:fillRect l="-5294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8F86AD-3C1C-4FF7-9434-B92E6140D7F0}"/>
                  </a:ext>
                </a:extLst>
              </p:cNvPr>
              <p:cNvSpPr/>
              <p:nvPr/>
            </p:nvSpPr>
            <p:spPr>
              <a:xfrm>
                <a:off x="2325226" y="10135582"/>
                <a:ext cx="16844174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en-US" dirty="0"/>
                  <a:t> is a function measure the distance between the learned representation between the reference and positive/negative samples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8F86AD-3C1C-4FF7-9434-B92E6140D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26" y="10135582"/>
                <a:ext cx="16844174" cy="2585323"/>
              </a:xfrm>
              <a:prstGeom prst="rect">
                <a:avLst/>
              </a:prstGeom>
              <a:blipFill>
                <a:blip r:embed="rId7"/>
                <a:stretch>
                  <a:fillRect l="-1918" t="-6604" r="-289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94A2EB-B93D-46BE-9548-0F0DD09FA00D}"/>
                  </a:ext>
                </a:extLst>
              </p:cNvPr>
              <p:cNvSpPr/>
              <p:nvPr/>
            </p:nvSpPr>
            <p:spPr>
              <a:xfrm>
                <a:off x="2236887" y="13084139"/>
                <a:ext cx="1485958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encoding model to be learned from data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94A2EB-B93D-46BE-9548-0F0DD09FA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887" y="13084139"/>
                <a:ext cx="14859581" cy="923330"/>
              </a:xfrm>
              <a:prstGeom prst="rect">
                <a:avLst/>
              </a:prstGeom>
              <a:blipFill>
                <a:blip r:embed="rId8"/>
                <a:stretch>
                  <a:fillRect t="-18421" r="-123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59831-D202-4541-A8E1-7DE725721016}"/>
              </a:ext>
            </a:extLst>
          </p:cNvPr>
          <p:cNvGrpSpPr/>
          <p:nvPr/>
        </p:nvGrpSpPr>
        <p:grpSpPr>
          <a:xfrm>
            <a:off x="18752490" y="6865126"/>
            <a:ext cx="16036691" cy="9793177"/>
            <a:chOff x="18752490" y="6865126"/>
            <a:chExt cx="16036691" cy="9793177"/>
          </a:xfrm>
        </p:grpSpPr>
        <p:pic>
          <p:nvPicPr>
            <p:cNvPr id="39938" name="Picture 2">
              <a:extLst>
                <a:ext uri="{FF2B5EF4-FFF2-40B4-BE49-F238E27FC236}">
                  <a16:creationId xmlns:a16="http://schemas.microsoft.com/office/drawing/2014/main" id="{519107AE-1AA9-4420-95DD-121645F5D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2490" y="6865126"/>
              <a:ext cx="15583521" cy="684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55DBBC21-9121-4CE1-842A-B1C7A73A4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9105" y="142204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Tiger | Species | WWF">
              <a:extLst>
                <a:ext uri="{FF2B5EF4-FFF2-40B4-BE49-F238E27FC236}">
                  <a16:creationId xmlns:a16="http://schemas.microsoft.com/office/drawing/2014/main" id="{3227E90A-07BC-455B-9FE7-5EF94477D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2537" y="13644523"/>
              <a:ext cx="3797714" cy="227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AC5D7A4-0C1B-4D59-8551-CAA51AD6D74E}"/>
                    </a:ext>
                  </a:extLst>
                </p:cNvPr>
                <p:cNvSpPr/>
                <p:nvPr/>
              </p:nvSpPr>
              <p:spPr>
                <a:xfrm>
                  <a:off x="33609756" y="15070379"/>
                  <a:ext cx="11794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AC5D7A4-0C1B-4D59-8551-CAA51AD6D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9756" y="15070379"/>
                  <a:ext cx="1179425" cy="9233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1070CFBC-0E4E-4F43-8460-28827D543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26172037" y="137088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84706AB-F7AF-4B95-A431-432178FA8E2A}"/>
                    </a:ext>
                  </a:extLst>
                </p:cNvPr>
                <p:cNvSpPr/>
                <p:nvPr/>
              </p:nvSpPr>
              <p:spPr>
                <a:xfrm>
                  <a:off x="29596040" y="15421136"/>
                  <a:ext cx="11794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84706AB-F7AF-4B95-A431-432178FA8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96040" y="15421136"/>
                  <a:ext cx="1179425" cy="9233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ED39BD-8404-4763-921D-C1145BED26C3}"/>
                  </a:ext>
                </a:extLst>
              </p:cNvPr>
              <p:cNvSpPr/>
              <p:nvPr/>
            </p:nvSpPr>
            <p:spPr>
              <a:xfrm>
                <a:off x="2136447" y="14386640"/>
                <a:ext cx="19035980" cy="3416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called the projection header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converting representation to the space for loss computation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Empirically improve performance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Mimic downstream task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ED39BD-8404-4763-921D-C1145BED2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447" y="14386640"/>
                <a:ext cx="19035980" cy="3416320"/>
              </a:xfrm>
              <a:prstGeom prst="rect">
                <a:avLst/>
              </a:prstGeom>
              <a:blipFill>
                <a:blip r:embed="rId16"/>
                <a:stretch>
                  <a:fillRect l="-1537" t="-5000" r="-86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51C7B2B-4379-4A50-99D9-CD7FCBA67C4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0BF89-4D1F-4FE4-B97A-56DAF5282D80}"/>
              </a:ext>
            </a:extLst>
          </p:cNvPr>
          <p:cNvSpPr txBox="1"/>
          <p:nvPr/>
        </p:nvSpPr>
        <p:spPr>
          <a:xfrm>
            <a:off x="25146000" y="17175462"/>
            <a:ext cx="473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2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B2881-3A6D-4D0C-8486-C8BB18D5DA39}"/>
              </a:ext>
            </a:extLst>
          </p:cNvPr>
          <p:cNvSpPr/>
          <p:nvPr/>
        </p:nvSpPr>
        <p:spPr>
          <a:xfrm>
            <a:off x="2342755" y="3813155"/>
            <a:ext cx="46089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Score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71CA2-949D-4814-85FB-D9282F582BBE}"/>
              </a:ext>
            </a:extLst>
          </p:cNvPr>
          <p:cNvSpPr txBox="1"/>
          <p:nvPr/>
        </p:nvSpPr>
        <p:spPr>
          <a:xfrm>
            <a:off x="2342755" y="5276195"/>
            <a:ext cx="17213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choices: L2, L1, cosine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5386BD-B757-48E7-AD2E-839BDCDA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27" y="7402204"/>
            <a:ext cx="24357471" cy="5330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6A36AF-588F-4968-863F-DAC4B850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4458" y="9763094"/>
            <a:ext cx="16154400" cy="7239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F74FD7-1E3F-4D1B-8430-B19AEF39E052}"/>
              </a:ext>
            </a:extLst>
          </p:cNvPr>
          <p:cNvSpPr/>
          <p:nvPr/>
        </p:nvSpPr>
        <p:spPr>
          <a:xfrm>
            <a:off x="1930396" y="1815340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https://towardsdatascience.com/understanding-cosine-similarity-and-its-application-fd42f585296a</a:t>
            </a:r>
          </a:p>
        </p:txBody>
      </p:sp>
    </p:spTree>
    <p:extLst>
      <p:ext uri="{BB962C8B-B14F-4D97-AF65-F5344CB8AC3E}">
        <p14:creationId xmlns:p14="http://schemas.microsoft.com/office/powerpoint/2010/main" val="447309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B2881-3A6D-4D0C-8486-C8BB18D5DA39}"/>
              </a:ext>
            </a:extLst>
          </p:cNvPr>
          <p:cNvSpPr/>
          <p:nvPr/>
        </p:nvSpPr>
        <p:spPr>
          <a:xfrm>
            <a:off x="2342755" y="3813155"/>
            <a:ext cx="42242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InfoNCE loss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65BE5-0789-4200-A839-5F7C20860D54}"/>
              </a:ext>
            </a:extLst>
          </p:cNvPr>
          <p:cNvSpPr/>
          <p:nvPr/>
        </p:nvSpPr>
        <p:spPr>
          <a:xfrm>
            <a:off x="1930396" y="18288000"/>
            <a:ext cx="34919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Representation Learning with Contrastive Predictive Coding. https://arxiv.org/abs/1807.03748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D02963-08D6-44D3-B993-F7EE16040AE0}"/>
              </a:ext>
            </a:extLst>
          </p:cNvPr>
          <p:cNvSpPr/>
          <p:nvPr/>
        </p:nvSpPr>
        <p:spPr>
          <a:xfrm>
            <a:off x="2342754" y="5577834"/>
            <a:ext cx="230755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Give the reference sample, a positive sample and a set of negative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9EAC9-2628-466A-BF33-AF7835A7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7793032"/>
            <a:ext cx="32167569" cy="4987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67432-C222-4404-B1DD-9CBCE2BCF415}"/>
              </a:ext>
            </a:extLst>
          </p:cNvPr>
          <p:cNvSpPr txBox="1"/>
          <p:nvPr/>
        </p:nvSpPr>
        <p:spPr>
          <a:xfrm>
            <a:off x="2342754" y="13231798"/>
            <a:ext cx="26586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Nothing more than the cross-entropy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over all scores between ref and positive/negative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Normalized to become probability</a:t>
            </a:r>
          </a:p>
        </p:txBody>
      </p:sp>
    </p:spTree>
    <p:extLst>
      <p:ext uri="{BB962C8B-B14F-4D97-AF65-F5344CB8AC3E}">
        <p14:creationId xmlns:p14="http://schemas.microsoft.com/office/powerpoint/2010/main" val="1501112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53D78-391B-4382-BF0F-FA18E5E5912A}"/>
              </a:ext>
            </a:extLst>
          </p:cNvPr>
          <p:cNvSpPr txBox="1"/>
          <p:nvPr/>
        </p:nvSpPr>
        <p:spPr>
          <a:xfrm>
            <a:off x="25188327" y="8015796"/>
            <a:ext cx="111590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Define a set of data augmentation transformation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Randomly sample from data augmentations and create positive samples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C95A25-4D4D-40A6-8C22-D76BAB91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6091240"/>
            <a:ext cx="22604413" cy="994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4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AC032-596C-4B6D-8710-16995E68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34" y="4182731"/>
            <a:ext cx="11439728" cy="127108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4A9530-AC3F-43E7-8FDF-0660DEAED97E}"/>
              </a:ext>
            </a:extLst>
          </p:cNvPr>
          <p:cNvSpPr/>
          <p:nvPr/>
        </p:nvSpPr>
        <p:spPr>
          <a:xfrm>
            <a:off x="1686823" y="16871853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https://ai.googleblog.com/2020/04/advancing-self-supervised-and-semi.html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BBA41-F605-4E3A-82E8-2F344E808DAD}"/>
              </a:ext>
            </a:extLst>
          </p:cNvPr>
          <p:cNvSpPr txBox="1"/>
          <p:nvPr/>
        </p:nvSpPr>
        <p:spPr>
          <a:xfrm>
            <a:off x="21439762" y="5583677"/>
            <a:ext cx="12626502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training enforces the positive pairs to be close and the negative pairs to be far away in representation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MLP project head is partly due to the CE type loss used in the framework – often, the classification problem is easier to train than e.g. L2 norm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Once the model is trained with large amount of data, it can learn a compact and effective representation for downstream tasks (a good encoder)</a:t>
            </a:r>
          </a:p>
        </p:txBody>
      </p:sp>
    </p:spTree>
    <p:extLst>
      <p:ext uri="{BB962C8B-B14F-4D97-AF65-F5344CB8AC3E}">
        <p14:creationId xmlns:p14="http://schemas.microsoft.com/office/powerpoint/2010/main" val="1908223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8067142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2020.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A656D-0436-46C3-B357-A13A2FCC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55" y="3817620"/>
            <a:ext cx="12331065" cy="1430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4B161A-820E-4FF7-A7AC-7DA27730D7A1}"/>
                  </a:ext>
                </a:extLst>
              </p:cNvPr>
              <p:cNvSpPr txBox="1"/>
              <p:nvPr/>
            </p:nvSpPr>
            <p:spPr>
              <a:xfrm>
                <a:off x="19630417" y="4066162"/>
                <a:ext cx="125486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𝛵</m:t>
                    </m:r>
                  </m:oMath>
                </a14:m>
                <a:r>
                  <a:rPr lang="en-US" dirty="0"/>
                  <a:t> is a set of data augmentation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4B161A-820E-4FF7-A7AC-7DA27730D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0417" y="4066162"/>
                <a:ext cx="12548681" cy="923330"/>
              </a:xfrm>
              <a:prstGeom prst="rect">
                <a:avLst/>
              </a:prstGeom>
              <a:blipFill>
                <a:blip r:embed="rId3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68A1D021-E630-4910-ADE4-B866262CA64D}"/>
              </a:ext>
            </a:extLst>
          </p:cNvPr>
          <p:cNvSpPr/>
          <p:nvPr/>
        </p:nvSpPr>
        <p:spPr>
          <a:xfrm>
            <a:off x="18930026" y="6750996"/>
            <a:ext cx="836578" cy="579768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54B5B-2B34-4767-A151-92D970AA8A4E}"/>
              </a:ext>
            </a:extLst>
          </p:cNvPr>
          <p:cNvSpPr txBox="1"/>
          <p:nvPr/>
        </p:nvSpPr>
        <p:spPr>
          <a:xfrm>
            <a:off x="20466996" y="6449200"/>
            <a:ext cx="482491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in the minibatch, apply the data augmentation to create two positive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99142-6CC0-4A79-B937-40FA053BF545}"/>
              </a:ext>
            </a:extLst>
          </p:cNvPr>
          <p:cNvSpPr txBox="1"/>
          <p:nvPr/>
        </p:nvSpPr>
        <p:spPr>
          <a:xfrm>
            <a:off x="24124596" y="13424170"/>
            <a:ext cx="9474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score between all generated samples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E1CFD5-A653-46D9-8A5C-7F483CB1D9CF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8562320" y="13579813"/>
            <a:ext cx="5562276" cy="721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61BE74-6137-4C29-9ECF-5349C56A3D13}"/>
              </a:ext>
            </a:extLst>
          </p:cNvPr>
          <p:cNvSpPr txBox="1"/>
          <p:nvPr/>
        </p:nvSpPr>
        <p:spPr>
          <a:xfrm>
            <a:off x="20524887" y="15684678"/>
            <a:ext cx="83273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</a:t>
            </a:r>
            <a:r>
              <a:rPr lang="en-US" dirty="0" err="1"/>
              <a:t>InfoNCE</a:t>
            </a:r>
            <a:r>
              <a:rPr lang="en-US" dirty="0"/>
              <a:t> loss</a:t>
            </a:r>
          </a:p>
          <a:p>
            <a:r>
              <a:rPr lang="en-US" dirty="0"/>
              <a:t>For the kth sample in mini-batch, 2k-1 and 2k are positive pair. 2k-1 and others are negative pairs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7A4AF7-4435-4C2A-95A3-AB87F9EB853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6762467" y="15684681"/>
            <a:ext cx="3762420" cy="21236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C827F0-9801-41DC-ADE6-16CC37E8FCE1}"/>
                  </a:ext>
                </a:extLst>
              </p:cNvPr>
              <p:cNvSpPr txBox="1"/>
              <p:nvPr/>
            </p:nvSpPr>
            <p:spPr>
              <a:xfrm>
                <a:off x="30344745" y="15286259"/>
                <a:ext cx="60579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4400" dirty="0"/>
                  <a:t> is the temperature parameter, boosting generalization performance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C827F0-9801-41DC-ADE6-16CC37E8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745" y="15286259"/>
                <a:ext cx="6057900" cy="2800767"/>
              </a:xfrm>
              <a:prstGeom prst="rect">
                <a:avLst/>
              </a:prstGeom>
              <a:blipFill>
                <a:blip r:embed="rId4"/>
                <a:stretch>
                  <a:fillRect l="-4125" t="-4793" b="-9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283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32062-EE2A-4781-B09F-96CEBB3C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684" y="3887687"/>
            <a:ext cx="12011025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2BEBB-5973-4CBE-AE9B-F70B6D0544EE}"/>
                  </a:ext>
                </a:extLst>
              </p:cNvPr>
              <p:cNvSpPr txBox="1"/>
              <p:nvPr/>
            </p:nvSpPr>
            <p:spPr>
              <a:xfrm>
                <a:off x="2834640" y="6584743"/>
                <a:ext cx="15956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mini-batch with three samples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52BEBB-5973-4CBE-AE9B-F70B6D05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0" y="6584743"/>
                <a:ext cx="15956280" cy="923330"/>
              </a:xfrm>
              <a:prstGeom prst="rect">
                <a:avLst/>
              </a:prstGeom>
              <a:blipFill>
                <a:blip r:embed="rId3"/>
                <a:stretch>
                  <a:fillRect l="-2024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82D2E-50E5-42DE-A8C2-F266BC11666C}"/>
                  </a:ext>
                </a:extLst>
              </p:cNvPr>
              <p:cNvSpPr/>
              <p:nvPr/>
            </p:nvSpPr>
            <p:spPr>
              <a:xfrm>
                <a:off x="21374101" y="6274656"/>
                <a:ext cx="104342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82D2E-50E5-42DE-A8C2-F266BC116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101" y="6274656"/>
                <a:ext cx="10434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C4E431-6950-4F3C-9BBF-F7B0561D4462}"/>
                  </a:ext>
                </a:extLst>
              </p:cNvPr>
              <p:cNvSpPr/>
              <p:nvPr/>
            </p:nvSpPr>
            <p:spPr>
              <a:xfrm>
                <a:off x="24787512" y="6274656"/>
                <a:ext cx="105945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C4E431-6950-4F3C-9BBF-F7B0561D4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7512" y="6274656"/>
                <a:ext cx="1059456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D68D90-8E26-432A-9B83-BB535BF9AE18}"/>
                  </a:ext>
                </a:extLst>
              </p:cNvPr>
              <p:cNvSpPr/>
              <p:nvPr/>
            </p:nvSpPr>
            <p:spPr>
              <a:xfrm>
                <a:off x="28216952" y="6274656"/>
                <a:ext cx="105945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D68D90-8E26-432A-9B83-BB535BF9A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952" y="6274656"/>
                <a:ext cx="1059456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4CE75DCE-51E3-4B5F-903C-AE93D5E71341}"/>
              </a:ext>
            </a:extLst>
          </p:cNvPr>
          <p:cNvSpPr/>
          <p:nvPr/>
        </p:nvSpPr>
        <p:spPr>
          <a:xfrm rot="16200000">
            <a:off x="21477524" y="6636415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3A8ED7-560B-43D8-B644-879C98A7FB63}"/>
                  </a:ext>
                </a:extLst>
              </p:cNvPr>
              <p:cNvSpPr/>
              <p:nvPr/>
            </p:nvSpPr>
            <p:spPr>
              <a:xfrm>
                <a:off x="20330675" y="8060537"/>
                <a:ext cx="99956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3A8ED7-560B-43D8-B644-879C98A7F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0675" y="8060537"/>
                <a:ext cx="99956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4EA20C-A2CC-49AC-B2D6-B3E92A4A7A84}"/>
                  </a:ext>
                </a:extLst>
              </p:cNvPr>
              <p:cNvSpPr/>
              <p:nvPr/>
            </p:nvSpPr>
            <p:spPr>
              <a:xfrm>
                <a:off x="22529786" y="8060537"/>
                <a:ext cx="101559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4EA20C-A2CC-49AC-B2D6-B3E92A4A7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786" y="8060537"/>
                <a:ext cx="1015598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2D6B0490-C20B-4B17-AA11-6A71FFB0A4D2}"/>
              </a:ext>
            </a:extLst>
          </p:cNvPr>
          <p:cNvSpPr/>
          <p:nvPr/>
        </p:nvSpPr>
        <p:spPr>
          <a:xfrm rot="16200000">
            <a:off x="24944582" y="6636416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171C2D-FA78-4130-B315-56A20FE8B8B5}"/>
                  </a:ext>
                </a:extLst>
              </p:cNvPr>
              <p:cNvSpPr/>
              <p:nvPr/>
            </p:nvSpPr>
            <p:spPr>
              <a:xfrm>
                <a:off x="23797733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171C2D-FA78-4130-B315-56A20FE8B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733" y="8060538"/>
                <a:ext cx="1015599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CE6045-EECE-4301-A43E-74AE778BF897}"/>
                  </a:ext>
                </a:extLst>
              </p:cNvPr>
              <p:cNvSpPr/>
              <p:nvPr/>
            </p:nvSpPr>
            <p:spPr>
              <a:xfrm>
                <a:off x="25996844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CE6045-EECE-4301-A43E-74AE778BF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44" y="8060538"/>
                <a:ext cx="1015599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776DD5D4-9ED3-405E-93AD-23A5A3A14871}"/>
              </a:ext>
            </a:extLst>
          </p:cNvPr>
          <p:cNvSpPr/>
          <p:nvPr/>
        </p:nvSpPr>
        <p:spPr>
          <a:xfrm rot="16200000">
            <a:off x="28327208" y="6636416"/>
            <a:ext cx="836578" cy="2267515"/>
          </a:xfrm>
          <a:prstGeom prst="rightBrace">
            <a:avLst>
              <a:gd name="adj1" fmla="val 501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C13A0D-33A7-450C-AF49-ACC0A0CDC872}"/>
                  </a:ext>
                </a:extLst>
              </p:cNvPr>
              <p:cNvSpPr/>
              <p:nvPr/>
            </p:nvSpPr>
            <p:spPr>
              <a:xfrm>
                <a:off x="27180359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C13A0D-33A7-450C-AF49-ACC0A0CDC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0359" y="8060538"/>
                <a:ext cx="1015599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2657B0-48D8-4B27-B287-72E20EF62492}"/>
                  </a:ext>
                </a:extLst>
              </p:cNvPr>
              <p:cNvSpPr/>
              <p:nvPr/>
            </p:nvSpPr>
            <p:spPr>
              <a:xfrm>
                <a:off x="29379470" y="8060538"/>
                <a:ext cx="10155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2657B0-48D8-4B27-B287-72E20EF62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9470" y="8060538"/>
                <a:ext cx="1015599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C41E1F-27E2-43B4-84A4-6285750E010E}"/>
                  </a:ext>
                </a:extLst>
              </p:cNvPr>
              <p:cNvSpPr txBox="1"/>
              <p:nvPr/>
            </p:nvSpPr>
            <p:spPr>
              <a:xfrm>
                <a:off x="9995686" y="10426943"/>
                <a:ext cx="17692472" cy="1561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5,6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6,5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C41E1F-27E2-43B4-84A4-6285750E0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686" y="10426943"/>
                <a:ext cx="17692472" cy="15611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C7A14C-DFF2-4990-AAD0-DA2C1E425208}"/>
                  </a:ext>
                </a:extLst>
              </p:cNvPr>
              <p:cNvSpPr/>
              <p:nvPr/>
            </p:nvSpPr>
            <p:spPr>
              <a:xfrm>
                <a:off x="4085003" y="12159481"/>
                <a:ext cx="28382385" cy="1822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C7A14C-DFF2-4990-AAD0-DA2C1E425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003" y="12159481"/>
                <a:ext cx="28382385" cy="18226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F474D51-A065-47F9-AAB9-1F7E529E2E84}"/>
                  </a:ext>
                </a:extLst>
              </p:cNvPr>
              <p:cNvSpPr/>
              <p:nvPr/>
            </p:nvSpPr>
            <p:spPr>
              <a:xfrm>
                <a:off x="4267196" y="14716239"/>
                <a:ext cx="28382385" cy="1822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F474D51-A065-47F9-AAB9-1F7E529E2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4716239"/>
                <a:ext cx="28382385" cy="18226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FBDCF6F-73E1-4494-B5B2-0EAB66934769}"/>
              </a:ext>
            </a:extLst>
          </p:cNvPr>
          <p:cNvSpPr txBox="1"/>
          <p:nvPr/>
        </p:nvSpPr>
        <p:spPr>
          <a:xfrm>
            <a:off x="2236887" y="16710660"/>
            <a:ext cx="13696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positive and negative pairs correctly 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1B0CD710-4EE6-4700-983A-86A7BFF4345D}"/>
              </a:ext>
            </a:extLst>
          </p:cNvPr>
          <p:cNvSpPr/>
          <p:nvPr/>
        </p:nvSpPr>
        <p:spPr>
          <a:xfrm rot="16200000">
            <a:off x="21645135" y="7993774"/>
            <a:ext cx="501355" cy="2267516"/>
          </a:xfrm>
          <a:prstGeom prst="leftBracket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3600" dirty="0"/>
              <a:t>positive</a:t>
            </a: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5922E72E-4BD0-4034-A6B8-F32B62D902E1}"/>
              </a:ext>
            </a:extLst>
          </p:cNvPr>
          <p:cNvSpPr/>
          <p:nvPr/>
        </p:nvSpPr>
        <p:spPr>
          <a:xfrm rot="16200000">
            <a:off x="23464627" y="8629753"/>
            <a:ext cx="455604" cy="1041309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B17C0486-D18C-4215-98BA-B054C58AD3C3}"/>
              </a:ext>
            </a:extLst>
          </p:cNvPr>
          <p:cNvSpPr/>
          <p:nvPr/>
        </p:nvSpPr>
        <p:spPr>
          <a:xfrm rot="16200000">
            <a:off x="24696977" y="7790007"/>
            <a:ext cx="274453" cy="3324855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E1E5E00C-1467-49B9-A004-CB63EC63DFC6}"/>
              </a:ext>
            </a:extLst>
          </p:cNvPr>
          <p:cNvSpPr/>
          <p:nvPr/>
        </p:nvSpPr>
        <p:spPr>
          <a:xfrm rot="16200000">
            <a:off x="25283950" y="7516792"/>
            <a:ext cx="331339" cy="4477076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1800" dirty="0"/>
              <a:t>negative</a:t>
            </a:r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778CF612-D483-402B-B553-A18CA4B26294}"/>
              </a:ext>
            </a:extLst>
          </p:cNvPr>
          <p:cNvSpPr/>
          <p:nvPr/>
        </p:nvSpPr>
        <p:spPr>
          <a:xfrm rot="16200000">
            <a:off x="26254883" y="7028627"/>
            <a:ext cx="649623" cy="6599124"/>
          </a:xfrm>
          <a:prstGeom prst="leftBracket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eaVert" rtlCol="0" anchor="ctr"/>
          <a:lstStyle/>
          <a:p>
            <a:pPr algn="ctr"/>
            <a:r>
              <a:rPr lang="en-US" sz="3200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269010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106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Fine-tune for task specific data</a:t>
            </a:r>
          </a:p>
        </p:txBody>
      </p:sp>
      <p:pic>
        <p:nvPicPr>
          <p:cNvPr id="47106" name="Picture 2" descr="General Architecture of the SimCLR Framework">
            <a:extLst>
              <a:ext uri="{FF2B5EF4-FFF2-40B4-BE49-F238E27FC236}">
                <a16:creationId xmlns:a16="http://schemas.microsoft.com/office/drawing/2014/main" id="{8D384027-CCA9-4D51-B1F1-F999E13A0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2" b="18105"/>
          <a:stretch/>
        </p:blipFill>
        <p:spPr bwMode="auto">
          <a:xfrm>
            <a:off x="5045141" y="5990553"/>
            <a:ext cx="21653237" cy="778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22DF18-EA4C-4815-8BBE-E5BACDDE92AB}"/>
              </a:ext>
            </a:extLst>
          </p:cNvPr>
          <p:cNvSpPr/>
          <p:nvPr/>
        </p:nvSpPr>
        <p:spPr>
          <a:xfrm>
            <a:off x="20185380" y="17922618"/>
            <a:ext cx="6601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https://amitness.com/2020/03/illustrated-simclr/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6F21A-F9B8-452E-ADE5-AB07EFC41AC2}"/>
              </a:ext>
            </a:extLst>
          </p:cNvPr>
          <p:cNvSpPr/>
          <p:nvPr/>
        </p:nvSpPr>
        <p:spPr bwMode="auto">
          <a:xfrm>
            <a:off x="14582578" y="13771314"/>
            <a:ext cx="4823460" cy="23317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Downstream </a:t>
            </a:r>
          </a:p>
          <a:p>
            <a:pPr algn="ctr"/>
            <a:r>
              <a:rPr lang="en-US" dirty="0">
                <a:latin typeface="Arial"/>
              </a:rPr>
              <a:t>task layers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AAB11D-DDC8-4EDB-9C2F-CE1DA4E3C548}"/>
              </a:ext>
            </a:extLst>
          </p:cNvPr>
          <p:cNvCxnSpPr>
            <a:cxnSpLocks/>
          </p:cNvCxnSpPr>
          <p:nvPr/>
        </p:nvCxnSpPr>
        <p:spPr>
          <a:xfrm flipV="1">
            <a:off x="12250858" y="12215312"/>
            <a:ext cx="2331719" cy="272186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0E8C39-1CF8-4F9B-93C8-91B64CCC3B55}"/>
              </a:ext>
            </a:extLst>
          </p:cNvPr>
          <p:cNvSpPr txBox="1"/>
          <p:nvPr/>
        </p:nvSpPr>
        <p:spPr>
          <a:xfrm>
            <a:off x="9935384" y="14793998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labelled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6C0B1-3693-45B0-9C08-9501F1E9372E}"/>
              </a:ext>
            </a:extLst>
          </p:cNvPr>
          <p:cNvCxnSpPr>
            <a:cxnSpLocks/>
          </p:cNvCxnSpPr>
          <p:nvPr/>
        </p:nvCxnSpPr>
        <p:spPr>
          <a:xfrm>
            <a:off x="19406038" y="14937174"/>
            <a:ext cx="233172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35A729-C77C-4964-8AEA-7CA79186D97D}"/>
              </a:ext>
            </a:extLst>
          </p:cNvPr>
          <p:cNvSpPr txBox="1"/>
          <p:nvPr/>
        </p:nvSpPr>
        <p:spPr>
          <a:xfrm>
            <a:off x="22057798" y="1390122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loss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2A63F-CDA9-4011-AB35-6215C02E6A35}"/>
              </a:ext>
            </a:extLst>
          </p:cNvPr>
          <p:cNvCxnSpPr>
            <a:cxnSpLocks/>
          </p:cNvCxnSpPr>
          <p:nvPr/>
        </p:nvCxnSpPr>
        <p:spPr>
          <a:xfrm flipV="1">
            <a:off x="17691538" y="12468293"/>
            <a:ext cx="0" cy="95405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B87405-B7B7-4FC0-A8B4-4685DB8DB52D}"/>
              </a:ext>
            </a:extLst>
          </p:cNvPr>
          <p:cNvCxnSpPr>
            <a:cxnSpLocks/>
          </p:cNvCxnSpPr>
          <p:nvPr/>
        </p:nvCxnSpPr>
        <p:spPr>
          <a:xfrm flipH="1">
            <a:off x="13937987" y="9493450"/>
            <a:ext cx="1289181" cy="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DDD5C3-2EC0-4506-885C-547A0A150A3E}"/>
              </a:ext>
            </a:extLst>
          </p:cNvPr>
          <p:cNvCxnSpPr>
            <a:cxnSpLocks/>
          </p:cNvCxnSpPr>
          <p:nvPr/>
        </p:nvCxnSpPr>
        <p:spPr>
          <a:xfrm flipH="1" flipV="1">
            <a:off x="19863238" y="14378250"/>
            <a:ext cx="1188720" cy="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46C703-3D62-4040-AAA5-50E13D9B9987}"/>
              </a:ext>
            </a:extLst>
          </p:cNvPr>
          <p:cNvSpPr txBox="1"/>
          <p:nvPr/>
        </p:nvSpPr>
        <p:spPr>
          <a:xfrm>
            <a:off x="17860580" y="5548964"/>
            <a:ext cx="8837798" cy="7930737"/>
          </a:xfrm>
          <a:prstGeom prst="rect">
            <a:avLst/>
          </a:prstGeom>
          <a:solidFill>
            <a:schemeClr val="accent3">
              <a:lumMod val="60000"/>
              <a:lumOff val="40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C44CE7-1AE0-42CC-B96C-18C3B52E63F3}"/>
              </a:ext>
            </a:extLst>
          </p:cNvPr>
          <p:cNvSpPr txBox="1"/>
          <p:nvPr/>
        </p:nvSpPr>
        <p:spPr>
          <a:xfrm>
            <a:off x="4355138" y="5569793"/>
            <a:ext cx="8837798" cy="7930737"/>
          </a:xfrm>
          <a:prstGeom prst="rect">
            <a:avLst/>
          </a:prstGeom>
          <a:solidFill>
            <a:schemeClr val="accent3">
              <a:lumMod val="60000"/>
              <a:lumOff val="40000"/>
              <a:alpha val="66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EA68D-D677-4533-BD55-0D5B7E4F2EB4}"/>
              </a:ext>
            </a:extLst>
          </p:cNvPr>
          <p:cNvSpPr txBox="1"/>
          <p:nvPr/>
        </p:nvSpPr>
        <p:spPr>
          <a:xfrm>
            <a:off x="27662702" y="6996004"/>
            <a:ext cx="74066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task specific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fine tuning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Meta-Learning</a:t>
            </a:r>
          </a:p>
        </p:txBody>
      </p:sp>
    </p:spTree>
    <p:extLst>
      <p:ext uri="{BB962C8B-B14F-4D97-AF65-F5344CB8AC3E}">
        <p14:creationId xmlns:p14="http://schemas.microsoft.com/office/powerpoint/2010/main" val="41589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/>
      <p:bldP spid="24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as feature extractor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6B68CC27-53CA-43C1-A03F-BAC70E24617F}"/>
              </a:ext>
            </a:extLst>
          </p:cNvPr>
          <p:cNvSpPr/>
          <p:nvPr/>
        </p:nvSpPr>
        <p:spPr>
          <a:xfrm rot="16200000">
            <a:off x="19871055" y="-3832859"/>
            <a:ext cx="1234440" cy="2719197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7D2AD-B2F7-4E38-958A-A234A33377B7}"/>
              </a:ext>
            </a:extLst>
          </p:cNvPr>
          <p:cNvSpPr txBox="1"/>
          <p:nvPr/>
        </p:nvSpPr>
        <p:spPr>
          <a:xfrm>
            <a:off x="17693640" y="10380346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Freeze the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E11AD-F42D-470A-B462-568A433C9C83}"/>
              </a:ext>
            </a:extLst>
          </p:cNvPr>
          <p:cNvSpPr txBox="1"/>
          <p:nvPr/>
        </p:nvSpPr>
        <p:spPr>
          <a:xfrm>
            <a:off x="29946600" y="11223481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Reinitialize and train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DF4F14-8B8D-4F31-91B0-56F212AF8A93}"/>
              </a:ext>
            </a:extLst>
          </p:cNvPr>
          <p:cNvCxnSpPr/>
          <p:nvPr/>
        </p:nvCxnSpPr>
        <p:spPr>
          <a:xfrm flipV="1">
            <a:off x="34701480" y="9145905"/>
            <a:ext cx="617220" cy="215777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30F0F8-1291-4A29-BB52-AF6FC92BD8D4}"/>
              </a:ext>
            </a:extLst>
          </p:cNvPr>
          <p:cNvSpPr txBox="1"/>
          <p:nvPr/>
        </p:nvSpPr>
        <p:spPr>
          <a:xfrm>
            <a:off x="2674620" y="12146811"/>
            <a:ext cx="236601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for new task is not abundant, e.g. 5K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is similar to common dataset, e.g. a set of different dog breeds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You are happy with classical architecture – often favoring classification problems</a:t>
            </a:r>
          </a:p>
        </p:txBody>
      </p:sp>
      <p:pic>
        <p:nvPicPr>
          <p:cNvPr id="2050" name="Picture 2" descr="Dog Breed Classifier. Imagine you are having your weekend… | by Ravi  Gopalan | The Startup | Medium">
            <a:extLst>
              <a:ext uri="{FF2B5EF4-FFF2-40B4-BE49-F238E27FC236}">
                <a16:creationId xmlns:a16="http://schemas.microsoft.com/office/drawing/2014/main" id="{6736E268-0A0F-4227-89DD-E6D9C28A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3491" y="12509834"/>
            <a:ext cx="9022080" cy="507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03C382-0172-4219-A108-03DF98B8C1DC}"/>
              </a:ext>
            </a:extLst>
          </p:cNvPr>
          <p:cNvSpPr/>
          <p:nvPr/>
        </p:nvSpPr>
        <p:spPr>
          <a:xfrm>
            <a:off x="2204716" y="18302377"/>
            <a:ext cx="255016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https://miro.medium.com/max/1200/1*DWUdYY4ZX6AAAIgyK3LCsQ.jpeg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E49BD1-1D29-48E6-BA39-D4C0592928A9}"/>
              </a:ext>
            </a:extLst>
          </p:cNvPr>
          <p:cNvSpPr/>
          <p:nvPr/>
        </p:nvSpPr>
        <p:spPr>
          <a:xfrm>
            <a:off x="2200275" y="17894106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945534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19568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good data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215E8-E35B-4B11-86A2-04636B2702D8}"/>
              </a:ext>
            </a:extLst>
          </p:cNvPr>
          <p:cNvSpPr txBox="1"/>
          <p:nvPr/>
        </p:nvSpPr>
        <p:spPr>
          <a:xfrm>
            <a:off x="17256868" y="5953328"/>
            <a:ext cx="16225736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 train SSL model on the ImageNet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Further fine-tune a linear MLP with a fraction of labelled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Having the projection header boosts the performance of a linear classifier trained on the </a:t>
            </a:r>
            <a:r>
              <a:rPr lang="en-US" dirty="0" err="1"/>
              <a:t>SimCLR</a:t>
            </a:r>
            <a:r>
              <a:rPr lang="en-US" dirty="0"/>
              <a:t>-learned representation by more than </a:t>
            </a:r>
            <a:r>
              <a:rPr lang="en-US" i="1" dirty="0"/>
              <a:t>10%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1% of labelled data, 76.5% / 93.2% top-1 / top-5 accuracy on ImageNet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8D3B7-050E-4F6C-8187-0D24B3DE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5345605"/>
            <a:ext cx="12459967" cy="115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85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2236887" y="17974809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 Simple Framework for Contrastive Learning of Visual Representations. https://arxiv.org/abs/2002.05709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30929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is limited by the batch size for the number of available negative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C82C3-639C-4AEA-B8AE-3966BFB7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96" y="6017457"/>
            <a:ext cx="14057110" cy="10876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3F628-F9D7-403F-8B8A-92768E18DAE1}"/>
              </a:ext>
            </a:extLst>
          </p:cNvPr>
          <p:cNvSpPr txBox="1"/>
          <p:nvPr/>
        </p:nvSpPr>
        <p:spPr>
          <a:xfrm>
            <a:off x="18288000" y="6867728"/>
            <a:ext cx="14241294" cy="975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dirty="0" err="1"/>
              <a:t>SimCLR</a:t>
            </a:r>
            <a:r>
              <a:rPr lang="en-US" dirty="0"/>
              <a:t>, large batch size is required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Original paper used Google Large TPU for training – not available for others</a:t>
            </a:r>
          </a:p>
          <a:p>
            <a:endParaRPr lang="en-US" dirty="0"/>
          </a:p>
          <a:p>
            <a:pPr algn="ctr"/>
            <a:r>
              <a:rPr lang="en-US" sz="3200" i="1" dirty="0"/>
              <a:t>“With 128 TPU v3 cores, it takes ∼1.5 hours to train our ResNet-50 with a batch size of 4096 for 100 epochs.”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Further improved by algorithms like Momentum Contrastive Learning (</a:t>
            </a:r>
            <a:r>
              <a:rPr lang="en-US" dirty="0" err="1"/>
              <a:t>MoCo</a:t>
            </a:r>
            <a:r>
              <a:rPr lang="en-US" dirty="0"/>
              <a:t> and </a:t>
            </a:r>
            <a:r>
              <a:rPr lang="en-US" dirty="0" err="1"/>
              <a:t>MoCo</a:t>
            </a:r>
            <a:r>
              <a:rPr lang="en-US" dirty="0"/>
              <a:t> v2, 2020, https://arxiv.org/abs/2003.04297)</a:t>
            </a:r>
          </a:p>
        </p:txBody>
      </p:sp>
    </p:spTree>
    <p:extLst>
      <p:ext uri="{BB962C8B-B14F-4D97-AF65-F5344CB8AC3E}">
        <p14:creationId xmlns:p14="http://schemas.microsoft.com/office/powerpoint/2010/main" val="1357298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Momentum Contrastive learning (</a:t>
            </a:r>
            <a:r>
              <a:rPr lang="en-US" b="1" dirty="0" err="1"/>
              <a:t>MoCo</a:t>
            </a:r>
            <a:r>
              <a:rPr lang="en-US" b="1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DACE-9E90-4A5F-B46A-93CB70A923B1}"/>
              </a:ext>
            </a:extLst>
          </p:cNvPr>
          <p:cNvSpPr/>
          <p:nvPr/>
        </p:nvSpPr>
        <p:spPr>
          <a:xfrm>
            <a:off x="4957227" y="34715949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endParaRPr lang="en-US" sz="2400" dirty="0">
              <a:solidFill>
                <a:srgbClr val="000000"/>
              </a:solidFill>
              <a:latin typeface="Lucida Grande"/>
            </a:endParaRPr>
          </a:p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Big Self-Supervised Models are Strong Semi-Supervised Learners. 2020. https://arxiv.org/abs/2006.10029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ABD0-E896-4D0E-80B2-6200E9A4E68F}"/>
              </a:ext>
            </a:extLst>
          </p:cNvPr>
          <p:cNvSpPr txBox="1"/>
          <p:nvPr/>
        </p:nvSpPr>
        <p:spPr>
          <a:xfrm>
            <a:off x="2491740" y="3680460"/>
            <a:ext cx="30929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 the problem of large batch size in </a:t>
            </a:r>
            <a:r>
              <a:rPr lang="en-US" dirty="0" err="1"/>
              <a:t>SimCLR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3F628-F9D7-403F-8B8A-92768E18DAE1}"/>
                  </a:ext>
                </a:extLst>
              </p:cNvPr>
              <p:cNvSpPr txBox="1"/>
              <p:nvPr/>
            </p:nvSpPr>
            <p:spPr>
              <a:xfrm>
                <a:off x="18867709" y="4712439"/>
                <a:ext cx="14241294" cy="1357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Keep a buffer of negative samples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𝑘𝑒𝑦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Update encoder for every mini-batch using gradient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Update momentum encoder using momentum of encoder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since backprop is not used to update momentum encoder (buffer should be large in size)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Roll out negative samples by adding mini-batch into keys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3F628-F9D7-403F-8B8A-92768E18D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709" y="4712439"/>
                <a:ext cx="14241294" cy="13573844"/>
              </a:xfrm>
              <a:prstGeom prst="rect">
                <a:avLst/>
              </a:prstGeom>
              <a:blipFill>
                <a:blip r:embed="rId2"/>
                <a:stretch>
                  <a:fillRect l="-2269" t="-359" r="-2226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02" name="Picture 2">
            <a:extLst>
              <a:ext uri="{FF2B5EF4-FFF2-40B4-BE49-F238E27FC236}">
                <a16:creationId xmlns:a16="http://schemas.microsoft.com/office/drawing/2014/main" id="{0E8B285B-8B1D-41A1-8221-ACF4CE43C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96" y="5684873"/>
            <a:ext cx="13425593" cy="109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8535CC-E138-46E5-BE05-D9CDF00B0BB1}"/>
              </a:ext>
            </a:extLst>
          </p:cNvPr>
          <p:cNvSpPr/>
          <p:nvPr/>
        </p:nvSpPr>
        <p:spPr>
          <a:xfrm>
            <a:off x="3198243" y="16998031"/>
            <a:ext cx="132266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https://github.com/facebookresearch/moco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043561-BCE1-4955-ADD8-4AE1F45E4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57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Momentum Contrast for Unsupervised Visual Representation Learning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7CBC978-3642-4FD7-9396-A7A15D28C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520" y="18074286"/>
            <a:ext cx="1496249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Momentum Contrast for Unsupervised Visual Representation Learning. 2020</a:t>
            </a:r>
            <a:r>
              <a:rPr lang="en-US" altLang="en-US" sz="2400" dirty="0">
                <a:solidFill>
                  <a:srgbClr val="24292E"/>
                </a:solidFill>
                <a:latin typeface="Arial Unicode MS"/>
                <a:ea typeface="SFMono-Regular"/>
              </a:rPr>
              <a:t>. </a:t>
            </a:r>
            <a:r>
              <a:rPr lang="en-US" altLang="en-US" sz="2400" dirty="0">
                <a:solidFill>
                  <a:srgbClr val="24292E"/>
                </a:solidFill>
                <a:latin typeface="Arial Unicode MS"/>
                <a:ea typeface="SFMono-Regular"/>
                <a:hlinkClick r:id="rId4"/>
              </a:rPr>
              <a:t>https://arxiv.org/abs/1911.05722</a:t>
            </a:r>
            <a:endParaRPr lang="en-US" altLang="en-US" sz="2400" dirty="0">
              <a:solidFill>
                <a:srgbClr val="24292E"/>
              </a:solidFill>
              <a:latin typeface="Arial Unicode MS"/>
              <a:ea typeface="SFMono-Regular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D4C8BE-86C2-4D1B-8290-8A7AD0AE6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7244" y="10995290"/>
            <a:ext cx="9890044" cy="1737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D115F0-BF2E-4585-9F36-D605BADC417E}"/>
                  </a:ext>
                </a:extLst>
              </p:cNvPr>
              <p:cNvSpPr txBox="1"/>
              <p:nvPr/>
            </p:nvSpPr>
            <p:spPr>
              <a:xfrm>
                <a:off x="6115050" y="12858750"/>
                <a:ext cx="888320" cy="895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D115F0-BF2E-4585-9F36-D605BADC4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12858750"/>
                <a:ext cx="888320" cy="8951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76CB4C-7B52-4C9E-AE6A-6C4650B019CA}"/>
                  </a:ext>
                </a:extLst>
              </p:cNvPr>
              <p:cNvSpPr txBox="1"/>
              <p:nvPr/>
            </p:nvSpPr>
            <p:spPr>
              <a:xfrm>
                <a:off x="14101227" y="12858750"/>
                <a:ext cx="9072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76CB4C-7B52-4C9E-AE6A-6C4650B0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1227" y="12858750"/>
                <a:ext cx="90723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FF7B2-5FD4-49B5-8021-320ED9710736}"/>
              </a:ext>
            </a:extLst>
          </p:cNvPr>
          <p:cNvCxnSpPr/>
          <p:nvPr/>
        </p:nvCxnSpPr>
        <p:spPr>
          <a:xfrm>
            <a:off x="3680460" y="8229600"/>
            <a:ext cx="0" cy="26121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722FC8-C766-4A5F-9B7F-39E922F1466D}"/>
              </a:ext>
            </a:extLst>
          </p:cNvPr>
          <p:cNvSpPr txBox="1"/>
          <p:nvPr/>
        </p:nvSpPr>
        <p:spPr>
          <a:xfrm>
            <a:off x="1182372" y="8716159"/>
            <a:ext cx="2207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Update with gradient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2B2346-1C80-4D31-B603-3D243ED5C0A9}"/>
              </a:ext>
            </a:extLst>
          </p:cNvPr>
          <p:cNvCxnSpPr/>
          <p:nvPr/>
        </p:nvCxnSpPr>
        <p:spPr>
          <a:xfrm>
            <a:off x="15544800" y="8412805"/>
            <a:ext cx="0" cy="2612159"/>
          </a:xfrm>
          <a:prstGeom prst="straightConnector1">
            <a:avLst/>
          </a:prstGeom>
          <a:ln w="1016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079C08-9AEC-4412-8631-413687877F6C}"/>
              </a:ext>
            </a:extLst>
          </p:cNvPr>
          <p:cNvSpPr txBox="1"/>
          <p:nvPr/>
        </p:nvSpPr>
        <p:spPr>
          <a:xfrm>
            <a:off x="15769459" y="8750849"/>
            <a:ext cx="2518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Update with momentum</a:t>
            </a:r>
          </a:p>
        </p:txBody>
      </p:sp>
    </p:spTree>
    <p:extLst>
      <p:ext uri="{BB962C8B-B14F-4D97-AF65-F5344CB8AC3E}">
        <p14:creationId xmlns:p14="http://schemas.microsoft.com/office/powerpoint/2010/main" val="1283951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Contrastive learning as a new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1DB1F-9511-443A-A57A-53BF9F2D5C6B}"/>
              </a:ext>
            </a:extLst>
          </p:cNvPr>
          <p:cNvSpPr txBox="1"/>
          <p:nvPr/>
        </p:nvSpPr>
        <p:spPr>
          <a:xfrm>
            <a:off x="268545" y="5995218"/>
            <a:ext cx="952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data collection for tasks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EEF46D1-C536-40A8-80CF-F95FFCBA2991}"/>
              </a:ext>
            </a:extLst>
          </p:cNvPr>
          <p:cNvSpPr/>
          <p:nvPr/>
        </p:nvSpPr>
        <p:spPr bwMode="auto">
          <a:xfrm>
            <a:off x="6799985" y="952667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AA82A3-811A-4CE9-BCE8-63D1B6B49A05}"/>
              </a:ext>
            </a:extLst>
          </p:cNvPr>
          <p:cNvGrpSpPr>
            <a:grpSpLocks noChangeAspect="1"/>
          </p:cNvGrpSpPr>
          <p:nvPr/>
        </p:nvGrpSpPr>
        <p:grpSpPr>
          <a:xfrm>
            <a:off x="8888495" y="8413166"/>
            <a:ext cx="5757545" cy="3478611"/>
            <a:chOff x="18752490" y="6865126"/>
            <a:chExt cx="16208956" cy="979317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0742D08-7DB4-442B-9AF4-D21697300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2490" y="6865126"/>
              <a:ext cx="15583521" cy="6843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43B9325C-30B1-4F30-9750-D430668DC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9105" y="142204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Tiger | Species | WWF">
              <a:extLst>
                <a:ext uri="{FF2B5EF4-FFF2-40B4-BE49-F238E27FC236}">
                  <a16:creationId xmlns:a16="http://schemas.microsoft.com/office/drawing/2014/main" id="{C11FD4D8-5158-4465-895E-CB4B794A0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2537" y="13644523"/>
              <a:ext cx="3797714" cy="227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84CB359-8163-4469-BF77-AD298403F9E9}"/>
                    </a:ext>
                  </a:extLst>
                </p:cNvPr>
                <p:cNvSpPr/>
                <p:nvPr/>
              </p:nvSpPr>
              <p:spPr>
                <a:xfrm>
                  <a:off x="33609755" y="15070378"/>
                  <a:ext cx="1351691" cy="9531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84CB359-8163-4469-BF77-AD298403F9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9755" y="15070378"/>
                  <a:ext cx="1351691" cy="9531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First-Ever Test Tube Rhino Embryos Give Hope for Functionally Extinct  Species - Good News Network">
              <a:extLst>
                <a:ext uri="{FF2B5EF4-FFF2-40B4-BE49-F238E27FC236}">
                  <a16:creationId xmlns:a16="http://schemas.microsoft.com/office/drawing/2014/main" id="{C1CE020F-E6F2-4084-80F5-5A9EAEE72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26172037" y="13708874"/>
              <a:ext cx="4366260" cy="243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3B69D4D-31B3-4B00-BE97-75705B6105AF}"/>
                    </a:ext>
                  </a:extLst>
                </p:cNvPr>
                <p:cNvSpPr/>
                <p:nvPr/>
              </p:nvSpPr>
              <p:spPr>
                <a:xfrm>
                  <a:off x="29596041" y="15421136"/>
                  <a:ext cx="1351691" cy="9531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3B69D4D-31B3-4B00-BE97-75705B610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96041" y="15421136"/>
                  <a:ext cx="1351691" cy="9531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615E82-A58F-4A60-86BD-FADB3D413AA8}"/>
              </a:ext>
            </a:extLst>
          </p:cNvPr>
          <p:cNvSpPr txBox="1"/>
          <p:nvPr/>
        </p:nvSpPr>
        <p:spPr>
          <a:xfrm>
            <a:off x="8888495" y="12498475"/>
            <a:ext cx="730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Contrastive learning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43B7BE4-2BF2-4E92-B95A-791752C5FF8D}"/>
              </a:ext>
            </a:extLst>
          </p:cNvPr>
          <p:cNvSpPr/>
          <p:nvPr/>
        </p:nvSpPr>
        <p:spPr bwMode="auto">
          <a:xfrm>
            <a:off x="14846705" y="9628641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CBE0C91-1967-45F1-B872-017706E712B7}"/>
              </a:ext>
            </a:extLst>
          </p:cNvPr>
          <p:cNvSpPr/>
          <p:nvPr/>
        </p:nvSpPr>
        <p:spPr bwMode="auto">
          <a:xfrm rot="19972666">
            <a:off x="14738044" y="824096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525C656-B9AF-4031-9D48-9F328746CB37}"/>
              </a:ext>
            </a:extLst>
          </p:cNvPr>
          <p:cNvSpPr/>
          <p:nvPr/>
        </p:nvSpPr>
        <p:spPr bwMode="auto">
          <a:xfrm rot="1450312">
            <a:off x="14919761" y="11159937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EEB12-06AA-4B2D-9910-5B990A164515}"/>
              </a:ext>
            </a:extLst>
          </p:cNvPr>
          <p:cNvSpPr txBox="1"/>
          <p:nvPr/>
        </p:nvSpPr>
        <p:spPr>
          <a:xfrm>
            <a:off x="17575295" y="13421805"/>
            <a:ext cx="7306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models for different tasks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5C3E4BE-2621-4C80-830F-1C646B2D90E2}"/>
              </a:ext>
            </a:extLst>
          </p:cNvPr>
          <p:cNvSpPr/>
          <p:nvPr/>
        </p:nvSpPr>
        <p:spPr bwMode="auto">
          <a:xfrm>
            <a:off x="22923342" y="9897929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F067592-BF6A-43CF-9355-553F3DDA4B71}"/>
              </a:ext>
            </a:extLst>
          </p:cNvPr>
          <p:cNvSpPr/>
          <p:nvPr/>
        </p:nvSpPr>
        <p:spPr bwMode="auto">
          <a:xfrm rot="1773994">
            <a:off x="22923342" y="8438625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0B70554-EE2B-413C-8F0E-EFFDC8CE7628}"/>
              </a:ext>
            </a:extLst>
          </p:cNvPr>
          <p:cNvSpPr/>
          <p:nvPr/>
        </p:nvSpPr>
        <p:spPr bwMode="auto">
          <a:xfrm rot="19823146">
            <a:off x="22908499" y="11204621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BC1EF-A78C-43E3-B597-488152AFF0C2}"/>
              </a:ext>
            </a:extLst>
          </p:cNvPr>
          <p:cNvSpPr txBox="1"/>
          <p:nvPr/>
        </p:nvSpPr>
        <p:spPr>
          <a:xfrm>
            <a:off x="24882245" y="13421805"/>
            <a:ext cx="730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 training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26D65F-47F3-4736-A464-7AF8B84A3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2027" y="9195254"/>
            <a:ext cx="2737586" cy="1824080"/>
          </a:xfrm>
          <a:prstGeom prst="rect">
            <a:avLst/>
          </a:prstGeom>
        </p:spPr>
      </p:pic>
      <p:pic>
        <p:nvPicPr>
          <p:cNvPr id="27" name="Picture 2" descr="ResNets – Rohan Varma – Software Engineer @ Facebook">
            <a:extLst>
              <a:ext uri="{FF2B5EF4-FFF2-40B4-BE49-F238E27FC236}">
                <a16:creationId xmlns:a16="http://schemas.microsoft.com/office/drawing/2014/main" id="{E90CB205-79FA-403B-B5E8-BFA90CD9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82083" y="5408305"/>
            <a:ext cx="950298" cy="559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CBD17F9-10C9-48AC-AFB2-AACAB3706C42}"/>
              </a:ext>
            </a:extLst>
          </p:cNvPr>
          <p:cNvSpPr/>
          <p:nvPr/>
        </p:nvSpPr>
        <p:spPr bwMode="auto">
          <a:xfrm>
            <a:off x="30284262" y="10090306"/>
            <a:ext cx="1851660" cy="9233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2CA2BC-BD60-4ADC-B2A7-C1F22F14C8A4}"/>
              </a:ext>
            </a:extLst>
          </p:cNvPr>
          <p:cNvSpPr txBox="1"/>
          <p:nvPr/>
        </p:nvSpPr>
        <p:spPr>
          <a:xfrm>
            <a:off x="32768945" y="8900290"/>
            <a:ext cx="40919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deployment with less labels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CAECE586-6176-4EF4-99C2-A5CB20B7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804" y="11426999"/>
            <a:ext cx="2270515" cy="17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381F77B-0A3F-467C-8493-F10898A9F3AE}"/>
              </a:ext>
            </a:extLst>
          </p:cNvPr>
          <p:cNvSpPr/>
          <p:nvPr/>
        </p:nvSpPr>
        <p:spPr>
          <a:xfrm>
            <a:off x="20544768" y="11852144"/>
            <a:ext cx="14469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MobileNet</a:t>
            </a:r>
            <a:r>
              <a:rPr lang="en-US" sz="1100" dirty="0"/>
              <a:t> v2: https://ai.googleblog.com/2018/04/mobilenetv2-next-generation-of-on.html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839752-989C-4C5C-B9EE-B6A34F6E6C76}"/>
              </a:ext>
            </a:extLst>
          </p:cNvPr>
          <p:cNvGrpSpPr>
            <a:grpSpLocks noChangeAspect="1"/>
          </p:cNvGrpSpPr>
          <p:nvPr/>
        </p:nvGrpSpPr>
        <p:grpSpPr>
          <a:xfrm>
            <a:off x="25034373" y="8851036"/>
            <a:ext cx="5912896" cy="3401868"/>
            <a:chOff x="4355138" y="5548960"/>
            <a:chExt cx="22343240" cy="12854742"/>
          </a:xfrm>
        </p:grpSpPr>
        <p:pic>
          <p:nvPicPr>
            <p:cNvPr id="32" name="Picture 2" descr="General Architecture of the SimCLR Framework">
              <a:extLst>
                <a:ext uri="{FF2B5EF4-FFF2-40B4-BE49-F238E27FC236}">
                  <a16:creationId xmlns:a16="http://schemas.microsoft.com/office/drawing/2014/main" id="{3F11381F-E2D9-4BF6-9F65-E49A80B6ED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32" b="18105"/>
            <a:stretch/>
          </p:blipFill>
          <p:spPr bwMode="auto">
            <a:xfrm>
              <a:off x="5045141" y="5990553"/>
              <a:ext cx="21653237" cy="7780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BE673A-FCA4-4F08-81A2-3F4B5DE0731C}"/>
                </a:ext>
              </a:extLst>
            </p:cNvPr>
            <p:cNvSpPr/>
            <p:nvPr/>
          </p:nvSpPr>
          <p:spPr bwMode="auto">
            <a:xfrm>
              <a:off x="14582578" y="13771314"/>
              <a:ext cx="4823460" cy="23317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1800" dirty="0">
                  <a:latin typeface="Arial"/>
                </a:rPr>
                <a:t>Downstream </a:t>
              </a:r>
            </a:p>
            <a:p>
              <a:pPr algn="ctr"/>
              <a:r>
                <a:rPr lang="en-US" sz="1800" dirty="0">
                  <a:latin typeface="Arial"/>
                </a:rPr>
                <a:t>task layers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FCF606D-0ACC-4425-8822-8103A7758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50858" y="12215312"/>
              <a:ext cx="2331719" cy="2721863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E8F58A-F715-4401-AD65-B0BFD54D47E9}"/>
                </a:ext>
              </a:extLst>
            </p:cNvPr>
            <p:cNvSpPr txBox="1"/>
            <p:nvPr/>
          </p:nvSpPr>
          <p:spPr>
            <a:xfrm>
              <a:off x="9935385" y="14793999"/>
              <a:ext cx="4389119" cy="3609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Task specific labelled data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4A81589-AEA1-4C3F-A257-EACF6873A4CB}"/>
                </a:ext>
              </a:extLst>
            </p:cNvPr>
            <p:cNvCxnSpPr>
              <a:cxnSpLocks/>
            </p:cNvCxnSpPr>
            <p:nvPr/>
          </p:nvCxnSpPr>
          <p:spPr>
            <a:xfrm>
              <a:off x="19406038" y="14937174"/>
              <a:ext cx="233172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64B6EF-6080-4832-A6F1-15DB2856EBA9}"/>
                </a:ext>
              </a:extLst>
            </p:cNvPr>
            <p:cNvSpPr txBox="1"/>
            <p:nvPr/>
          </p:nvSpPr>
          <p:spPr>
            <a:xfrm>
              <a:off x="22057798" y="13901224"/>
              <a:ext cx="4389119" cy="194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Task specific loss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4455C6D-0218-429C-88C8-4B4AF104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91538" y="12468293"/>
              <a:ext cx="0" cy="95405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D7CC8D6-A584-4218-BA40-0615152C8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37987" y="9493450"/>
              <a:ext cx="1289181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50E1D64-4CCF-4A12-9667-FAFFB1F809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63238" y="14378250"/>
              <a:ext cx="1188720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4A1EB8-0A8D-495E-8B99-C637107C5FD0}"/>
                </a:ext>
              </a:extLst>
            </p:cNvPr>
            <p:cNvSpPr txBox="1"/>
            <p:nvPr/>
          </p:nvSpPr>
          <p:spPr>
            <a:xfrm>
              <a:off x="17860581" y="5548960"/>
              <a:ext cx="8837797" cy="794712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3B7799-C473-48CF-91FF-777E40F47B6E}"/>
                </a:ext>
              </a:extLst>
            </p:cNvPr>
            <p:cNvSpPr txBox="1"/>
            <p:nvPr/>
          </p:nvSpPr>
          <p:spPr>
            <a:xfrm>
              <a:off x="4355138" y="5569789"/>
              <a:ext cx="8837797" cy="794712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6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</p:grpSp>
      <p:sp>
        <p:nvSpPr>
          <p:cNvPr id="52224" name="TextBox 52223">
            <a:extLst>
              <a:ext uri="{FF2B5EF4-FFF2-40B4-BE49-F238E27FC236}">
                <a16:creationId xmlns:a16="http://schemas.microsoft.com/office/drawing/2014/main" id="{7F5ABE35-7733-4D9D-80E0-EB73E9972FAC}"/>
              </a:ext>
            </a:extLst>
          </p:cNvPr>
          <p:cNvSpPr txBox="1"/>
          <p:nvPr/>
        </p:nvSpPr>
        <p:spPr>
          <a:xfrm>
            <a:off x="15590520" y="13421805"/>
            <a:ext cx="1691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</a:t>
            </a:r>
          </a:p>
        </p:txBody>
      </p:sp>
      <p:pic>
        <p:nvPicPr>
          <p:cNvPr id="52228" name="Picture 4" descr="Novel Cardiac MRI Protocol Explores Impact of COVID-19Linked Myocardial  Injury | University Hospitals">
            <a:extLst>
              <a:ext uri="{FF2B5EF4-FFF2-40B4-BE49-F238E27FC236}">
                <a16:creationId xmlns:a16="http://schemas.microsoft.com/office/drawing/2014/main" id="{E89A8EE3-EF32-4998-8E3E-CE0BC953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00" y="7525205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 descr="Agricultural Weeds High Resolution Stock Photography and Images - Alamy">
            <a:extLst>
              <a:ext uri="{FF2B5EF4-FFF2-40B4-BE49-F238E27FC236}">
                <a16:creationId xmlns:a16="http://schemas.microsoft.com/office/drawing/2014/main" id="{70CEE0D0-11FA-4587-9979-F44C87EC5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354" y="8420280"/>
            <a:ext cx="16859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 descr="Windfall Geotek secures drone deal for AI exploration - Mining Magazine">
            <a:extLst>
              <a:ext uri="{FF2B5EF4-FFF2-40B4-BE49-F238E27FC236}">
                <a16:creationId xmlns:a16="http://schemas.microsoft.com/office/drawing/2014/main" id="{12A1ABC4-D13A-4262-A698-AC269477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5" y="10312301"/>
            <a:ext cx="31432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5" name="Picture 52224">
            <a:extLst>
              <a:ext uri="{FF2B5EF4-FFF2-40B4-BE49-F238E27FC236}">
                <a16:creationId xmlns:a16="http://schemas.microsoft.com/office/drawing/2014/main" id="{2DAF122E-E9A1-41E7-92D6-36780ACB4E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5846" y="12263936"/>
            <a:ext cx="3868398" cy="2215319"/>
          </a:xfrm>
          <a:prstGeom prst="rect">
            <a:avLst/>
          </a:prstGeom>
        </p:spPr>
      </p:pic>
      <p:pic>
        <p:nvPicPr>
          <p:cNvPr id="52234" name="Picture 10" descr="Defect detection of smartphone glass">
            <a:extLst>
              <a:ext uri="{FF2B5EF4-FFF2-40B4-BE49-F238E27FC236}">
                <a16:creationId xmlns:a16="http://schemas.microsoft.com/office/drawing/2014/main" id="{EA95E34D-5D82-47E3-948D-C6962E66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3" r="54583"/>
          <a:stretch/>
        </p:blipFill>
        <p:spPr bwMode="auto">
          <a:xfrm>
            <a:off x="4473139" y="10180734"/>
            <a:ext cx="2591627" cy="254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792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learning variations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015044" y="-10170022"/>
            <a:ext cx="5859124" cy="345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6B68CC27-53CA-43C1-A03F-BAC70E24617F}"/>
              </a:ext>
            </a:extLst>
          </p:cNvPr>
          <p:cNvSpPr/>
          <p:nvPr/>
        </p:nvSpPr>
        <p:spPr>
          <a:xfrm rot="16200000">
            <a:off x="17390745" y="-1352549"/>
            <a:ext cx="1234440" cy="22231350"/>
          </a:xfrm>
          <a:prstGeom prst="leftBrace">
            <a:avLst>
              <a:gd name="adj1" fmla="val 50926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7D2AD-B2F7-4E38-958A-A234A33377B7}"/>
              </a:ext>
            </a:extLst>
          </p:cNvPr>
          <p:cNvSpPr txBox="1"/>
          <p:nvPr/>
        </p:nvSpPr>
        <p:spPr>
          <a:xfrm>
            <a:off x="14961497" y="10544654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Freeze the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E11AD-F42D-470A-B462-568A433C9C83}"/>
              </a:ext>
            </a:extLst>
          </p:cNvPr>
          <p:cNvSpPr txBox="1"/>
          <p:nvPr/>
        </p:nvSpPr>
        <p:spPr>
          <a:xfrm>
            <a:off x="29357955" y="10319917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Reinitialize and train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27E690A-1277-4678-92E0-D39958259267}"/>
              </a:ext>
            </a:extLst>
          </p:cNvPr>
          <p:cNvSpPr/>
          <p:nvPr/>
        </p:nvSpPr>
        <p:spPr>
          <a:xfrm rot="16200000">
            <a:off x="32055435" y="6764655"/>
            <a:ext cx="1234440" cy="5977890"/>
          </a:xfrm>
          <a:prstGeom prst="leftBrace">
            <a:avLst>
              <a:gd name="adj1" fmla="val 50926"/>
              <a:gd name="adj2" fmla="val 50000"/>
            </a:avLst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8D5A1-1E69-4250-A7C0-18053A91C3F3}"/>
              </a:ext>
            </a:extLst>
          </p:cNvPr>
          <p:cNvSpPr txBox="1"/>
          <p:nvPr/>
        </p:nvSpPr>
        <p:spPr>
          <a:xfrm>
            <a:off x="2674620" y="12146811"/>
            <a:ext cx="261975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more data for the new task, e.g. 10K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Task specific data is like common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Happy with existing architecture – often for classification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treat the number of re-trained layers as a hyperparameter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2217420" y="18294839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65021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Fine-tuning</a:t>
            </a:r>
            <a:endParaRPr lang="en-US" dirty="0"/>
          </a:p>
        </p:txBody>
      </p:sp>
      <p:pic>
        <p:nvPicPr>
          <p:cNvPr id="1026" name="Picture 2" descr="ResNets – Rohan Varma – Software Engineer @ Facebook">
            <a:extLst>
              <a:ext uri="{FF2B5EF4-FFF2-40B4-BE49-F238E27FC236}">
                <a16:creationId xmlns:a16="http://schemas.microsoft.com/office/drawing/2014/main" id="{018171D3-C2C5-49D3-8FD5-8080A7F2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339869" y="-3535922"/>
            <a:ext cx="3129498" cy="1843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18D5A1-1E69-4250-A7C0-18053A91C3F3}"/>
              </a:ext>
            </a:extLst>
          </p:cNvPr>
          <p:cNvSpPr txBox="1"/>
          <p:nvPr/>
        </p:nvSpPr>
        <p:spPr>
          <a:xfrm>
            <a:off x="21499830" y="8391935"/>
            <a:ext cx="147447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tuning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Optimize all model weights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learning 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less epochs/early stopping if task specific dataset is small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set only includes the task specific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5303520" y="6845481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Deep Residual Learning for Image Recognition. https://arxiv.org/abs/1512.03385</a:t>
            </a:r>
            <a:endParaRPr lang="en-US" sz="2800" dirty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E2206-9834-4687-9B15-C996874A277C}"/>
              </a:ext>
            </a:extLst>
          </p:cNvPr>
          <p:cNvSpPr txBox="1"/>
          <p:nvPr/>
        </p:nvSpPr>
        <p:spPr>
          <a:xfrm>
            <a:off x="21396960" y="4389209"/>
            <a:ext cx="13967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Earlier model has local skip 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maintain a feed-forward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Focus more on classification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A290A0-006F-406F-A36D-B8A7D902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16" y="8045936"/>
            <a:ext cx="15486384" cy="10318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06E4ED-DE05-4E5F-A988-57841AD512CC}"/>
              </a:ext>
            </a:extLst>
          </p:cNvPr>
          <p:cNvSpPr/>
          <p:nvPr/>
        </p:nvSpPr>
        <p:spPr>
          <a:xfrm>
            <a:off x="2122038" y="18236499"/>
            <a:ext cx="5297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https://arxiv.org/abs/2008.06142</a:t>
            </a:r>
          </a:p>
        </p:txBody>
      </p:sp>
    </p:spTree>
    <p:extLst>
      <p:ext uri="{BB962C8B-B14F-4D97-AF65-F5344CB8AC3E}">
        <p14:creationId xmlns:p14="http://schemas.microsoft.com/office/powerpoint/2010/main" val="268988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Pre-trained model may not always give large gain</a:t>
            </a:r>
            <a:endParaRPr lang="en-US" sz="9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86A53-1C36-44AE-A170-A9829B2BB875}"/>
              </a:ext>
            </a:extLst>
          </p:cNvPr>
          <p:cNvSpPr/>
          <p:nvPr/>
        </p:nvSpPr>
        <p:spPr>
          <a:xfrm>
            <a:off x="15865341" y="18294839"/>
            <a:ext cx="118181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CheXtransfer</a:t>
            </a:r>
            <a:r>
              <a:rPr lang="en-US" sz="3200" dirty="0"/>
              <a:t>: Performance and Parameter Efficiency of ImageNet Models for Chest X-Ray Interpretation. 2021. https://arxiv.org/abs/2101.06871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69453-93B2-484A-BC17-FC6DAF5F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67112"/>
            <a:ext cx="17320536" cy="9394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7F476-9CA6-4A89-AB69-1564F7722CEF}"/>
              </a:ext>
            </a:extLst>
          </p:cNvPr>
          <p:cNvSpPr txBox="1"/>
          <p:nvPr/>
        </p:nvSpPr>
        <p:spPr>
          <a:xfrm>
            <a:off x="18989537" y="4629655"/>
            <a:ext cx="16954776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ImageNet-1K dataset to pretrain 16 different CNN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Transfer learning per-trained model on Chest X-ray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correlation between chest X-ray performance with Image-Net performance …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impact on performance is from model architecture family (e.g. </a:t>
            </a:r>
            <a:r>
              <a:rPr lang="en-US" dirty="0" err="1"/>
              <a:t>ResNet</a:t>
            </a:r>
            <a:r>
              <a:rPr lang="en-US" dirty="0"/>
              <a:t> vs. </a:t>
            </a:r>
            <a:r>
              <a:rPr lang="en-US" dirty="0" err="1"/>
              <a:t>DenseNet</a:t>
            </a:r>
            <a:r>
              <a:rPr lang="en-US" dirty="0"/>
              <a:t>), than model size within one family (e.g. </a:t>
            </a:r>
            <a:r>
              <a:rPr lang="en-US" dirty="0" err="1"/>
              <a:t>ResNet</a:t>
            </a:r>
            <a:r>
              <a:rPr lang="en-US" dirty="0"/>
              <a:t> 34 vs. </a:t>
            </a:r>
            <a:r>
              <a:rPr lang="en-US" dirty="0" err="1"/>
              <a:t>ResNet</a:t>
            </a:r>
            <a:r>
              <a:rPr lang="en-US" dirty="0"/>
              <a:t> 50)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Pre-training gave more performance boost for smaller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Fine-tuning was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BFC04-F2AD-4D6D-B34D-FA84B7581C4D}"/>
              </a:ext>
            </a:extLst>
          </p:cNvPr>
          <p:cNvSpPr txBox="1"/>
          <p:nvPr/>
        </p:nvSpPr>
        <p:spPr>
          <a:xfrm>
            <a:off x="19436722" y="15960864"/>
            <a:ext cx="1593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CheXpert</a:t>
            </a:r>
            <a:r>
              <a:rPr lang="en-US" sz="4000" dirty="0"/>
              <a:t> dataset consisting of 224,316 chest X-rays of 65,240 patients - https://stanfordmlgroup.github.io/competitions/chexpert/</a:t>
            </a:r>
          </a:p>
          <a:p>
            <a:endParaRPr lang="en-US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09BE87-7854-42C8-96F2-8F1C82C5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20" y="12582910"/>
            <a:ext cx="11024097" cy="69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01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Difference in data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BFC04-F2AD-4D6D-B34D-FA84B7581C4D}"/>
              </a:ext>
            </a:extLst>
          </p:cNvPr>
          <p:cNvSpPr txBox="1"/>
          <p:nvPr/>
        </p:nvSpPr>
        <p:spPr>
          <a:xfrm>
            <a:off x="1930396" y="16800423"/>
            <a:ext cx="1593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CheXpert</a:t>
            </a:r>
            <a:r>
              <a:rPr lang="en-US" sz="4000" dirty="0"/>
              <a:t> dataset consisting of 224,316 chest X-rays of 65,240 patients - https://stanfordmlgroup.github.io/competitions/chexpert/</a:t>
            </a:r>
          </a:p>
          <a:p>
            <a:endParaRPr lang="en-US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07F617-A6A6-4B03-B448-A1EF8980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519" y="7218342"/>
            <a:ext cx="10062509" cy="874252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9240DBD-B485-440D-8128-C89B8E7A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4620" y="4532827"/>
            <a:ext cx="6625930" cy="49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D1BC709-6657-4A15-B02F-A903085BE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095" y="10988743"/>
            <a:ext cx="5416697" cy="54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5F38D22-F34B-4A72-927C-DD79BA71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191" y="10457003"/>
            <a:ext cx="6211809" cy="828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20F631-3F42-46C8-8ED6-000BA7A86FF2}"/>
              </a:ext>
            </a:extLst>
          </p:cNvPr>
          <p:cNvCxnSpPr/>
          <p:nvPr/>
        </p:nvCxnSpPr>
        <p:spPr>
          <a:xfrm>
            <a:off x="18288000" y="4732020"/>
            <a:ext cx="0" cy="14007395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718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27893</TotalTime>
  <Words>3973</Words>
  <Application>Microsoft Office PowerPoint</Application>
  <PresentationFormat>Custom</PresentationFormat>
  <Paragraphs>652</Paragraphs>
  <Slides>54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 Unicode MS</vt:lpstr>
      <vt:lpstr>Lora</vt:lpstr>
      <vt:lpstr>Lucida Grande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Motivation for “Not” train a whole network</vt:lpstr>
      <vt:lpstr>Transfer learning as feature extractor</vt:lpstr>
      <vt:lpstr>Transfer learning as feature extractor</vt:lpstr>
      <vt:lpstr>Transfer learning variations</vt:lpstr>
      <vt:lpstr>Fine-tuning</vt:lpstr>
      <vt:lpstr>Pre-trained model may not always give large gain</vt:lpstr>
      <vt:lpstr>Difference in data distribution</vt:lpstr>
      <vt:lpstr>Transfer learning</vt:lpstr>
      <vt:lpstr>Multi-task learning</vt:lpstr>
      <vt:lpstr>Multi-task learning</vt:lpstr>
      <vt:lpstr>Multi-task learning in Tesla</vt:lpstr>
      <vt:lpstr>Outline</vt:lpstr>
      <vt:lpstr>Motivation for meta learning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Model Agnostic Meta Learning (MAML)</vt:lpstr>
      <vt:lpstr>MAML for few-shot learning</vt:lpstr>
      <vt:lpstr>MAML for old-new tasks</vt:lpstr>
      <vt:lpstr>MAML for old-new tasks</vt:lpstr>
      <vt:lpstr>Further developments</vt:lpstr>
      <vt:lpstr>Open-source libraries</vt:lpstr>
      <vt:lpstr>Outline</vt:lpstr>
      <vt:lpstr>Self-supervised learning</vt:lpstr>
      <vt:lpstr>Self-supervised learning</vt:lpstr>
      <vt:lpstr>Self-supervised learning</vt:lpstr>
      <vt:lpstr>“Pretext” set up for SSL</vt:lpstr>
      <vt:lpstr>“Pretext” set up for SSL</vt:lpstr>
      <vt:lpstr>Pretext as the random rotation</vt:lpstr>
      <vt:lpstr>Pretext as the random rotation</vt:lpstr>
      <vt:lpstr>Pretext as the Jigsaw Puzzle game</vt:lpstr>
      <vt:lpstr>Pretext as the inpainting</vt:lpstr>
      <vt:lpstr>Pretext as the coloring task</vt:lpstr>
      <vt:lpstr>SSL as pretexts</vt:lpstr>
      <vt:lpstr>SSL as contrastive learning</vt:lpstr>
      <vt:lpstr>SSL as 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Contrastive learning</vt:lpstr>
      <vt:lpstr>Momentum Contrastive learning (MoCo)</vt:lpstr>
      <vt:lpstr>Contrastive learning as a new tool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2736</cp:revision>
  <dcterms:created xsi:type="dcterms:W3CDTF">2010-08-11T18:35:55Z</dcterms:created>
  <dcterms:modified xsi:type="dcterms:W3CDTF">2021-06-01T13:47:03Z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